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63" r:id="rId2"/>
    <p:sldId id="264" r:id="rId3"/>
    <p:sldId id="256" r:id="rId4"/>
    <p:sldId id="258" r:id="rId5"/>
    <p:sldId id="259" r:id="rId6"/>
    <p:sldId id="257" r:id="rId7"/>
    <p:sldId id="260" r:id="rId8"/>
    <p:sldId id="261" r:id="rId9"/>
    <p:sldId id="265" r:id="rId10"/>
    <p:sldId id="267" r:id="rId11"/>
    <p:sldId id="270" r:id="rId12"/>
    <p:sldId id="272" r:id="rId13"/>
    <p:sldId id="271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91713C-7FE6-4A13-AA9F-713E38022A8C}">
          <p14:sldIdLst>
            <p14:sldId id="263"/>
            <p14:sldId id="264"/>
            <p14:sldId id="256"/>
            <p14:sldId id="258"/>
            <p14:sldId id="259"/>
            <p14:sldId id="257"/>
            <p14:sldId id="260"/>
            <p14:sldId id="261"/>
            <p14:sldId id="265"/>
            <p14:sldId id="267"/>
            <p14:sldId id="270"/>
            <p14:sldId id="272"/>
            <p14:sldId id="271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7D0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9A1B8F-A37E-4D06-BE85-195227FB5DD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1BD55-3864-4D60-8AF9-CB53BC70BAD7}">
      <dgm:prSet/>
      <dgm:spPr/>
      <dgm:t>
        <a:bodyPr/>
        <a:lstStyle/>
        <a:p>
          <a:pPr rtl="0"/>
          <a:r>
            <a:rPr lang="en-IN" b="1" i="1" u="sng" dirty="0" smtClean="0"/>
            <a:t>Outlines</a:t>
          </a:r>
          <a:endParaRPr lang="en-IN" dirty="0"/>
        </a:p>
      </dgm:t>
    </dgm:pt>
    <dgm:pt modelId="{7192AF9A-0AEC-4D96-BCC7-1ED150E4BC0C}" type="parTrans" cxnId="{9F2BCF02-0BA0-4763-B27C-52CC8D974C23}">
      <dgm:prSet/>
      <dgm:spPr/>
      <dgm:t>
        <a:bodyPr/>
        <a:lstStyle/>
        <a:p>
          <a:endParaRPr lang="en-US"/>
        </a:p>
      </dgm:t>
    </dgm:pt>
    <dgm:pt modelId="{0D24070F-CEC1-47D8-9772-243FCFF1CDB8}" type="sibTrans" cxnId="{9F2BCF02-0BA0-4763-B27C-52CC8D974C23}">
      <dgm:prSet/>
      <dgm:spPr/>
      <dgm:t>
        <a:bodyPr/>
        <a:lstStyle/>
        <a:p>
          <a:endParaRPr lang="en-US"/>
        </a:p>
      </dgm:t>
    </dgm:pt>
    <dgm:pt modelId="{6B7D3C45-BDC0-4064-B3B4-3020ECB1A36A}" type="pres">
      <dgm:prSet presAssocID="{B89A1B8F-A37E-4D06-BE85-195227FB5DD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EA6C411-FC7F-4318-9550-6732578FDB02}" type="pres">
      <dgm:prSet presAssocID="{5E61BD55-3864-4D60-8AF9-CB53BC70BAD7}" presName="horFlow" presStyleCnt="0"/>
      <dgm:spPr/>
    </dgm:pt>
    <dgm:pt modelId="{2D80533D-E1BA-48E7-801D-9E4CB1B22F87}" type="pres">
      <dgm:prSet presAssocID="{5E61BD55-3864-4D60-8AF9-CB53BC70BAD7}" presName="bigChev" presStyleLbl="node1" presStyleIdx="0" presStyleCnt="1" custScaleX="194850"/>
      <dgm:spPr/>
      <dgm:t>
        <a:bodyPr/>
        <a:lstStyle/>
        <a:p>
          <a:endParaRPr lang="en-US"/>
        </a:p>
      </dgm:t>
    </dgm:pt>
  </dgm:ptLst>
  <dgm:cxnLst>
    <dgm:cxn modelId="{2CB95671-18E7-4FA7-BDD7-C22EBCD669D1}" type="presOf" srcId="{5E61BD55-3864-4D60-8AF9-CB53BC70BAD7}" destId="{2D80533D-E1BA-48E7-801D-9E4CB1B22F87}" srcOrd="0" destOrd="0" presId="urn:microsoft.com/office/officeart/2005/8/layout/lProcess3"/>
    <dgm:cxn modelId="{9F2BCF02-0BA0-4763-B27C-52CC8D974C23}" srcId="{B89A1B8F-A37E-4D06-BE85-195227FB5DD2}" destId="{5E61BD55-3864-4D60-8AF9-CB53BC70BAD7}" srcOrd="0" destOrd="0" parTransId="{7192AF9A-0AEC-4D96-BCC7-1ED150E4BC0C}" sibTransId="{0D24070F-CEC1-47D8-9772-243FCFF1CDB8}"/>
    <dgm:cxn modelId="{60EFBE24-CECC-49FF-A6C0-90DFE2AC145B}" type="presOf" srcId="{B89A1B8F-A37E-4D06-BE85-195227FB5DD2}" destId="{6B7D3C45-BDC0-4064-B3B4-3020ECB1A36A}" srcOrd="0" destOrd="0" presId="urn:microsoft.com/office/officeart/2005/8/layout/lProcess3"/>
    <dgm:cxn modelId="{CA6CFB9E-F571-4590-92DF-7BDEBB12CC78}" type="presParOf" srcId="{6B7D3C45-BDC0-4064-B3B4-3020ECB1A36A}" destId="{6EA6C411-FC7F-4318-9550-6732578FDB02}" srcOrd="0" destOrd="0" presId="urn:microsoft.com/office/officeart/2005/8/layout/lProcess3"/>
    <dgm:cxn modelId="{4B7A66BA-B553-4788-BD71-D74D2E36FCEB}" type="presParOf" srcId="{6EA6C411-FC7F-4318-9550-6732578FDB02}" destId="{2D80533D-E1BA-48E7-801D-9E4CB1B22F87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54CF39-21DC-436C-9998-AA592693096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AA735-EF9D-4260-8DDC-FA294F3CFE21}">
      <dgm:prSet phldrT="[Text]"/>
      <dgm:spPr/>
      <dgm:t>
        <a:bodyPr/>
        <a:lstStyle/>
        <a:p>
          <a:r>
            <a:rPr lang="en-US" dirty="0" smtClean="0"/>
            <a:t>Overview</a:t>
          </a:r>
          <a:endParaRPr lang="en-US" dirty="0"/>
        </a:p>
      </dgm:t>
    </dgm:pt>
    <dgm:pt modelId="{F553CB92-67CF-41FA-9FD3-3203071BB908}" type="parTrans" cxnId="{2AC24D43-DF92-427E-9F7E-3652ECB8DA54}">
      <dgm:prSet/>
      <dgm:spPr/>
      <dgm:t>
        <a:bodyPr/>
        <a:lstStyle/>
        <a:p>
          <a:endParaRPr lang="en-US"/>
        </a:p>
      </dgm:t>
    </dgm:pt>
    <dgm:pt modelId="{1CED19B8-2C03-471F-9196-01FB86148FB9}" type="sibTrans" cxnId="{2AC24D43-DF92-427E-9F7E-3652ECB8DA54}">
      <dgm:prSet/>
      <dgm:spPr/>
      <dgm:t>
        <a:bodyPr/>
        <a:lstStyle/>
        <a:p>
          <a:endParaRPr lang="en-US"/>
        </a:p>
      </dgm:t>
    </dgm:pt>
    <dgm:pt modelId="{8B47676E-BA4A-49B5-8D40-855D6E704BDE}">
      <dgm:prSet phldrT="[Text]"/>
      <dgm:spPr/>
      <dgm:t>
        <a:bodyPr/>
        <a:lstStyle/>
        <a:p>
          <a:r>
            <a:rPr lang="en-US" dirty="0" smtClean="0"/>
            <a:t>Reports on Cancer</a:t>
          </a:r>
          <a:endParaRPr lang="en-US" dirty="0"/>
        </a:p>
      </dgm:t>
    </dgm:pt>
    <dgm:pt modelId="{7F8DE42C-BD4A-4535-A784-2F97FEB07AB5}" type="parTrans" cxnId="{6B468BA2-BFD1-4A69-BBB9-C2C548181FE5}">
      <dgm:prSet/>
      <dgm:spPr/>
      <dgm:t>
        <a:bodyPr/>
        <a:lstStyle/>
        <a:p>
          <a:endParaRPr lang="en-US"/>
        </a:p>
      </dgm:t>
    </dgm:pt>
    <dgm:pt modelId="{3F6B6F9F-4623-49FC-98AC-BE2C73461DFE}" type="sibTrans" cxnId="{6B468BA2-BFD1-4A69-BBB9-C2C548181FE5}">
      <dgm:prSet/>
      <dgm:spPr/>
      <dgm:t>
        <a:bodyPr/>
        <a:lstStyle/>
        <a:p>
          <a:endParaRPr lang="en-US"/>
        </a:p>
      </dgm:t>
    </dgm:pt>
    <dgm:pt modelId="{05DF33C6-8512-4FEB-AC59-2069E5B36C25}">
      <dgm:prSet phldrT="[Text]"/>
      <dgm:spPr/>
      <dgm:t>
        <a:bodyPr/>
        <a:lstStyle/>
        <a:p>
          <a:r>
            <a:rPr lang="en-US" dirty="0" smtClean="0"/>
            <a:t>Cancer Therapy </a:t>
          </a:r>
          <a:endParaRPr lang="en-US" dirty="0"/>
        </a:p>
      </dgm:t>
    </dgm:pt>
    <dgm:pt modelId="{E77F3CE5-3F85-4F52-A872-C874C8C647F6}" type="parTrans" cxnId="{EF460F63-EB5C-476D-8799-248BD69CE379}">
      <dgm:prSet/>
      <dgm:spPr/>
      <dgm:t>
        <a:bodyPr/>
        <a:lstStyle/>
        <a:p>
          <a:endParaRPr lang="en-US"/>
        </a:p>
      </dgm:t>
    </dgm:pt>
    <dgm:pt modelId="{76507DCE-B827-4BD8-A5CD-AD39C03373EA}" type="sibTrans" cxnId="{EF460F63-EB5C-476D-8799-248BD69CE379}">
      <dgm:prSet/>
      <dgm:spPr/>
      <dgm:t>
        <a:bodyPr/>
        <a:lstStyle/>
        <a:p>
          <a:endParaRPr lang="en-US"/>
        </a:p>
      </dgm:t>
    </dgm:pt>
    <dgm:pt modelId="{321DE745-0D03-4857-B9F6-B233FD0A0DDA}">
      <dgm:prSet phldrT="[Text]"/>
      <dgm:spPr/>
      <dgm:t>
        <a:bodyPr/>
        <a:lstStyle/>
        <a:p>
          <a:r>
            <a:rPr lang="en-US" dirty="0" smtClean="0"/>
            <a:t>Radio Frequency Ablation (R.F.A.)</a:t>
          </a:r>
          <a:endParaRPr lang="en-US" dirty="0"/>
        </a:p>
      </dgm:t>
    </dgm:pt>
    <dgm:pt modelId="{A8F301EC-1726-45FA-A3A0-DBB733CF4CC0}" type="parTrans" cxnId="{62B50EF8-9338-4868-ADE4-5B41D74BE5D2}">
      <dgm:prSet/>
      <dgm:spPr/>
      <dgm:t>
        <a:bodyPr/>
        <a:lstStyle/>
        <a:p>
          <a:endParaRPr lang="en-US"/>
        </a:p>
      </dgm:t>
    </dgm:pt>
    <dgm:pt modelId="{A401A16A-5DC0-42FC-91E9-2F2568140B95}" type="sibTrans" cxnId="{62B50EF8-9338-4868-ADE4-5B41D74BE5D2}">
      <dgm:prSet/>
      <dgm:spPr/>
      <dgm:t>
        <a:bodyPr/>
        <a:lstStyle/>
        <a:p>
          <a:endParaRPr lang="en-US"/>
        </a:p>
      </dgm:t>
    </dgm:pt>
    <dgm:pt modelId="{52865DE4-F4D5-456B-936A-F51FAE58CBD2}">
      <dgm:prSet phldrT="[Text]"/>
      <dgm:spPr/>
      <dgm:t>
        <a:bodyPr/>
        <a:lstStyle/>
        <a:p>
          <a:r>
            <a:rPr lang="en-US" dirty="0" smtClean="0"/>
            <a:t>An Introduction</a:t>
          </a:r>
          <a:endParaRPr lang="en-US" dirty="0"/>
        </a:p>
      </dgm:t>
    </dgm:pt>
    <dgm:pt modelId="{C94CF6AB-EBE0-4E8B-BA3E-39C76551E023}" type="parTrans" cxnId="{C1269834-6EC0-4364-81B9-EE2F1404C3C1}">
      <dgm:prSet/>
      <dgm:spPr/>
      <dgm:t>
        <a:bodyPr/>
        <a:lstStyle/>
        <a:p>
          <a:endParaRPr lang="en-US"/>
        </a:p>
      </dgm:t>
    </dgm:pt>
    <dgm:pt modelId="{90CB0860-3CBC-493A-B2BE-B034ADDF7802}" type="sibTrans" cxnId="{C1269834-6EC0-4364-81B9-EE2F1404C3C1}">
      <dgm:prSet/>
      <dgm:spPr/>
      <dgm:t>
        <a:bodyPr/>
        <a:lstStyle/>
        <a:p>
          <a:endParaRPr lang="en-US"/>
        </a:p>
      </dgm:t>
    </dgm:pt>
    <dgm:pt modelId="{395BAC11-02D6-469D-846F-C96950612312}">
      <dgm:prSet phldrT="[Text]"/>
      <dgm:spPr/>
      <dgm:t>
        <a:bodyPr/>
        <a:lstStyle/>
        <a:p>
          <a:r>
            <a:rPr lang="en-US" dirty="0" smtClean="0"/>
            <a:t>Bio-Heat Equation for cancer tumor</a:t>
          </a:r>
          <a:endParaRPr lang="en-US" dirty="0"/>
        </a:p>
      </dgm:t>
    </dgm:pt>
    <dgm:pt modelId="{E106E962-F47E-4E67-89C3-3B82D92FD0C6}" type="parTrans" cxnId="{D623914F-0F2D-4167-BCB8-FC04D6671DA8}">
      <dgm:prSet/>
      <dgm:spPr/>
      <dgm:t>
        <a:bodyPr/>
        <a:lstStyle/>
        <a:p>
          <a:endParaRPr lang="en-US"/>
        </a:p>
      </dgm:t>
    </dgm:pt>
    <dgm:pt modelId="{C859F0B4-9CE0-4A93-9396-C4FA78459A05}" type="sibTrans" cxnId="{D623914F-0F2D-4167-BCB8-FC04D6671DA8}">
      <dgm:prSet/>
      <dgm:spPr/>
      <dgm:t>
        <a:bodyPr/>
        <a:lstStyle/>
        <a:p>
          <a:endParaRPr lang="en-US"/>
        </a:p>
      </dgm:t>
    </dgm:pt>
    <dgm:pt modelId="{4028C5B3-40A2-4EB7-BD23-FBC63F7D886C}">
      <dgm:prSet phldrT="[Text]"/>
      <dgm:spPr/>
      <dgm:t>
        <a:bodyPr/>
        <a:lstStyle/>
        <a:p>
          <a:r>
            <a:rPr lang="en-US" dirty="0" smtClean="0"/>
            <a:t>Mathematical</a:t>
          </a:r>
          <a:r>
            <a:rPr lang="en-US" baseline="0" dirty="0" smtClean="0"/>
            <a:t> Modelling</a:t>
          </a:r>
          <a:endParaRPr lang="en-US" dirty="0"/>
        </a:p>
      </dgm:t>
    </dgm:pt>
    <dgm:pt modelId="{B40D4216-F005-48C3-BCA7-56DB3AB3674B}" type="parTrans" cxnId="{906C0608-197C-43D5-B3B4-0AFAC283AB5B}">
      <dgm:prSet/>
      <dgm:spPr/>
      <dgm:t>
        <a:bodyPr/>
        <a:lstStyle/>
        <a:p>
          <a:endParaRPr lang="en-US"/>
        </a:p>
      </dgm:t>
    </dgm:pt>
    <dgm:pt modelId="{75D78E75-35A6-4EFA-8CEB-557BC90CC219}" type="sibTrans" cxnId="{906C0608-197C-43D5-B3B4-0AFAC283AB5B}">
      <dgm:prSet/>
      <dgm:spPr/>
      <dgm:t>
        <a:bodyPr/>
        <a:lstStyle/>
        <a:p>
          <a:endParaRPr lang="en-US"/>
        </a:p>
      </dgm:t>
    </dgm:pt>
    <dgm:pt modelId="{C7D0C682-A226-4971-9E9E-150E2216B82B}">
      <dgm:prSet phldrT="[Text]"/>
      <dgm:spPr/>
      <dgm:t>
        <a:bodyPr/>
        <a:lstStyle/>
        <a:p>
          <a:r>
            <a:rPr lang="en-US" dirty="0" smtClean="0"/>
            <a:t>Press Information Bureau (P.I.B.) Report</a:t>
          </a:r>
          <a:endParaRPr lang="en-US" dirty="0"/>
        </a:p>
      </dgm:t>
    </dgm:pt>
    <dgm:pt modelId="{5F072EA2-2FA8-4DAC-BF7B-9B2F36D968E9}" type="parTrans" cxnId="{3B2F7E8C-8838-44B3-97D9-7B454C7592AB}">
      <dgm:prSet/>
      <dgm:spPr/>
      <dgm:t>
        <a:bodyPr/>
        <a:lstStyle/>
        <a:p>
          <a:endParaRPr lang="en-US"/>
        </a:p>
      </dgm:t>
    </dgm:pt>
    <dgm:pt modelId="{F45F890A-3F8F-4F46-A41D-5E03CF4BA32C}" type="sibTrans" cxnId="{3B2F7E8C-8838-44B3-97D9-7B454C7592AB}">
      <dgm:prSet/>
      <dgm:spPr/>
      <dgm:t>
        <a:bodyPr/>
        <a:lstStyle/>
        <a:p>
          <a:endParaRPr lang="en-US"/>
        </a:p>
      </dgm:t>
    </dgm:pt>
    <dgm:pt modelId="{5ABB6DEC-BE9B-4CF3-8B5F-D6692A825D21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IN" sz="2400" b="1" i="0" dirty="0" smtClean="0">
              <a:solidFill>
                <a:schemeClr val="tx1"/>
              </a:solidFill>
            </a:rPr>
            <a:t>◉ References</a:t>
          </a:r>
          <a:r>
            <a:rPr lang="en-IN" sz="1800" dirty="0" smtClean="0"/>
            <a:t> </a:t>
          </a:r>
          <a:endParaRPr lang="en-US" sz="1800" dirty="0"/>
        </a:p>
      </dgm:t>
    </dgm:pt>
    <dgm:pt modelId="{5A60E3F8-A391-4C71-B8EA-79A26C05E316}" type="parTrans" cxnId="{131F7E08-FA76-4E7D-8938-C1296FCEB674}">
      <dgm:prSet/>
      <dgm:spPr/>
      <dgm:t>
        <a:bodyPr/>
        <a:lstStyle/>
        <a:p>
          <a:endParaRPr lang="en-US"/>
        </a:p>
      </dgm:t>
    </dgm:pt>
    <dgm:pt modelId="{DDFE2D74-183D-4FD1-9495-2803D00A3883}" type="sibTrans" cxnId="{131F7E08-FA76-4E7D-8938-C1296FCEB674}">
      <dgm:prSet/>
      <dgm:spPr/>
      <dgm:t>
        <a:bodyPr/>
        <a:lstStyle/>
        <a:p>
          <a:endParaRPr lang="en-US"/>
        </a:p>
      </dgm:t>
    </dgm:pt>
    <dgm:pt modelId="{C473F6B6-CEAA-4F16-AF11-B70F4F05251F}">
      <dgm:prSet/>
      <dgm:spPr/>
      <dgm:t>
        <a:bodyPr/>
        <a:lstStyle/>
        <a:p>
          <a:r>
            <a:rPr lang="en-US" dirty="0" smtClean="0"/>
            <a:t>Tips for Caner Prevention</a:t>
          </a:r>
          <a:endParaRPr lang="en-US" dirty="0"/>
        </a:p>
      </dgm:t>
    </dgm:pt>
    <dgm:pt modelId="{E379B59D-C3B0-4D4A-A6FD-B478595E930A}" type="parTrans" cxnId="{BCFC1B42-C7A2-42D1-951E-5BDA78DDA0E0}">
      <dgm:prSet/>
      <dgm:spPr/>
      <dgm:t>
        <a:bodyPr/>
        <a:lstStyle/>
        <a:p>
          <a:endParaRPr lang="en-US"/>
        </a:p>
      </dgm:t>
    </dgm:pt>
    <dgm:pt modelId="{096815B2-433C-4757-8832-5F47954E1C66}" type="sibTrans" cxnId="{BCFC1B42-C7A2-42D1-951E-5BDA78DDA0E0}">
      <dgm:prSet/>
      <dgm:spPr/>
      <dgm:t>
        <a:bodyPr/>
        <a:lstStyle/>
        <a:p>
          <a:endParaRPr lang="en-US"/>
        </a:p>
      </dgm:t>
    </dgm:pt>
    <dgm:pt modelId="{FC6B250B-E1DF-4CE7-91D7-A616AB872695}" type="pres">
      <dgm:prSet presAssocID="{2A54CF39-21DC-436C-9998-AA59269309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677D8B-8DD1-4CE1-90FF-AE9E35A9EB0D}" type="pres">
      <dgm:prSet presAssocID="{F7CAA735-EF9D-4260-8DDC-FA294F3CFE21}" presName="linNode" presStyleCnt="0"/>
      <dgm:spPr/>
    </dgm:pt>
    <dgm:pt modelId="{C19AA6CD-48A0-410D-8415-F54AF76DD5BE}" type="pres">
      <dgm:prSet presAssocID="{F7CAA735-EF9D-4260-8DDC-FA294F3CFE21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F92DD-301E-44F1-BC52-14BDEFE81653}" type="pres">
      <dgm:prSet presAssocID="{F7CAA735-EF9D-4260-8DDC-FA294F3CFE21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712E6-9AD6-4FF9-AE1F-4F6384C1C5E2}" type="pres">
      <dgm:prSet presAssocID="{1CED19B8-2C03-471F-9196-01FB86148FB9}" presName="sp" presStyleCnt="0"/>
      <dgm:spPr/>
    </dgm:pt>
    <dgm:pt modelId="{B94E8C3F-3050-49C7-AC07-571EDE163F05}" type="pres">
      <dgm:prSet presAssocID="{321DE745-0D03-4857-B9F6-B233FD0A0DDA}" presName="linNode" presStyleCnt="0"/>
      <dgm:spPr/>
    </dgm:pt>
    <dgm:pt modelId="{C9045AFA-72CB-43DF-B953-91CF3E1E4F6E}" type="pres">
      <dgm:prSet presAssocID="{321DE745-0D03-4857-B9F6-B233FD0A0DD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30545D-A90C-4800-89E6-20B59BDA299C}" type="pres">
      <dgm:prSet presAssocID="{321DE745-0D03-4857-B9F6-B233FD0A0DDA}" presName="descendantText" presStyleLbl="alignAccFollowNode1" presStyleIdx="1" presStyleCnt="4" custLinFactNeighborX="2165" custLinFactNeighborY="-7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44C2F0-F3CF-4E0D-B422-37E4C22949BC}" type="pres">
      <dgm:prSet presAssocID="{A401A16A-5DC0-42FC-91E9-2F2568140B95}" presName="sp" presStyleCnt="0"/>
      <dgm:spPr/>
    </dgm:pt>
    <dgm:pt modelId="{576146B0-64A0-4BF3-8887-9420897A24A7}" type="pres">
      <dgm:prSet presAssocID="{4028C5B3-40A2-4EB7-BD23-FBC63F7D886C}" presName="linNode" presStyleCnt="0"/>
      <dgm:spPr/>
    </dgm:pt>
    <dgm:pt modelId="{8F61BE2E-7621-4D0C-A57E-418F8E2E69F9}" type="pres">
      <dgm:prSet presAssocID="{4028C5B3-40A2-4EB7-BD23-FBC63F7D886C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549E75-CBEB-4FBA-9BCA-20D3B78C8674}" type="pres">
      <dgm:prSet presAssocID="{4028C5B3-40A2-4EB7-BD23-FBC63F7D886C}" presName="descendantText" presStyleLbl="alignAccFollowNode1" presStyleIdx="2" presStyleCnt="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31130C-F4D3-47A3-9F3B-8615B8FA7FC0}" type="pres">
      <dgm:prSet presAssocID="{75D78E75-35A6-4EFA-8CEB-557BC90CC219}" presName="sp" presStyleCnt="0"/>
      <dgm:spPr/>
    </dgm:pt>
    <dgm:pt modelId="{5D118535-9B4C-4368-B987-8B0055F70DBD}" type="pres">
      <dgm:prSet presAssocID="{C7D0C682-A226-4971-9E9E-150E2216B82B}" presName="linNode" presStyleCnt="0"/>
      <dgm:spPr/>
    </dgm:pt>
    <dgm:pt modelId="{F7647A49-E0AE-403F-A42E-57E1397985F2}" type="pres">
      <dgm:prSet presAssocID="{C7D0C682-A226-4971-9E9E-150E2216B82B}" presName="parentText" presStyleLbl="node1" presStyleIdx="3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BC85C-15CB-4AB6-A4B6-B865EAAB96CB}" type="pres">
      <dgm:prSet presAssocID="{C7D0C682-A226-4971-9E9E-150E2216B82B}" presName="descendantText" presStyleLbl="alignAccFollowNode1" presStyleIdx="3" presStyleCnt="4" custScaleX="2963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D7215-EFF5-48DC-BB44-EEE8283184F1}" type="pres">
      <dgm:prSet presAssocID="{F45F890A-3F8F-4F46-A41D-5E03CF4BA32C}" presName="sp" presStyleCnt="0"/>
      <dgm:spPr/>
    </dgm:pt>
    <dgm:pt modelId="{1BF600DB-BCD2-4497-9692-A78F7BD52C9D}" type="pres">
      <dgm:prSet presAssocID="{5ABB6DEC-BE9B-4CF3-8B5F-D6692A825D21}" presName="linNode" presStyleCnt="0"/>
      <dgm:spPr/>
    </dgm:pt>
    <dgm:pt modelId="{EAF0AA8B-AFE4-4345-AA57-1D955831B46A}" type="pres">
      <dgm:prSet presAssocID="{5ABB6DEC-BE9B-4CF3-8B5F-D6692A825D21}" presName="parentText" presStyleLbl="node1" presStyleIdx="4" presStyleCnt="5" custScaleX="277778" custLinFactNeighborX="-1077" custLinFactNeighborY="182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DD3024-EE3F-4395-8066-3492291CCD88}" type="presOf" srcId="{52865DE4-F4D5-456B-936A-F51FAE58CBD2}" destId="{5430545D-A90C-4800-89E6-20B59BDA299C}" srcOrd="0" destOrd="0" presId="urn:microsoft.com/office/officeart/2005/8/layout/vList5"/>
    <dgm:cxn modelId="{906C0608-197C-43D5-B3B4-0AFAC283AB5B}" srcId="{2A54CF39-21DC-436C-9998-AA592693096C}" destId="{4028C5B3-40A2-4EB7-BD23-FBC63F7D886C}" srcOrd="2" destOrd="0" parTransId="{B40D4216-F005-48C3-BCA7-56DB3AB3674B}" sibTransId="{75D78E75-35A6-4EFA-8CEB-557BC90CC219}"/>
    <dgm:cxn modelId="{4FDEB0BF-908A-4369-95E8-E2BFCCB94940}" type="presOf" srcId="{5ABB6DEC-BE9B-4CF3-8B5F-D6692A825D21}" destId="{EAF0AA8B-AFE4-4345-AA57-1D955831B46A}" srcOrd="0" destOrd="0" presId="urn:microsoft.com/office/officeart/2005/8/layout/vList5"/>
    <dgm:cxn modelId="{2AC24D43-DF92-427E-9F7E-3652ECB8DA54}" srcId="{2A54CF39-21DC-436C-9998-AA592693096C}" destId="{F7CAA735-EF9D-4260-8DDC-FA294F3CFE21}" srcOrd="0" destOrd="0" parTransId="{F553CB92-67CF-41FA-9FD3-3203071BB908}" sibTransId="{1CED19B8-2C03-471F-9196-01FB86148FB9}"/>
    <dgm:cxn modelId="{5DB0C3B6-664A-46C9-9CD9-08A9C1887031}" type="presOf" srcId="{C473F6B6-CEAA-4F16-AF11-B70F4F05251F}" destId="{63DBC85C-15CB-4AB6-A4B6-B865EAAB96CB}" srcOrd="0" destOrd="0" presId="urn:microsoft.com/office/officeart/2005/8/layout/vList5"/>
    <dgm:cxn modelId="{D894184F-2ADD-48C4-95A0-4347A816D0F3}" type="presOf" srcId="{8B47676E-BA4A-49B5-8D40-855D6E704BDE}" destId="{2DCF92DD-301E-44F1-BC52-14BDEFE81653}" srcOrd="0" destOrd="0" presId="urn:microsoft.com/office/officeart/2005/8/layout/vList5"/>
    <dgm:cxn modelId="{1F9A07B1-527F-44A5-8ABC-5A8D460A42A4}" type="presOf" srcId="{05DF33C6-8512-4FEB-AC59-2069E5B36C25}" destId="{2DCF92DD-301E-44F1-BC52-14BDEFE81653}" srcOrd="0" destOrd="1" presId="urn:microsoft.com/office/officeart/2005/8/layout/vList5"/>
    <dgm:cxn modelId="{810EFB25-FF0B-46A1-A409-C79D0673ADD4}" type="presOf" srcId="{395BAC11-02D6-469D-846F-C96950612312}" destId="{65549E75-CBEB-4FBA-9BCA-20D3B78C8674}" srcOrd="0" destOrd="0" presId="urn:microsoft.com/office/officeart/2005/8/layout/vList5"/>
    <dgm:cxn modelId="{D623914F-0F2D-4167-BCB8-FC04D6671DA8}" srcId="{4028C5B3-40A2-4EB7-BD23-FBC63F7D886C}" destId="{395BAC11-02D6-469D-846F-C96950612312}" srcOrd="0" destOrd="0" parTransId="{E106E962-F47E-4E67-89C3-3B82D92FD0C6}" sibTransId="{C859F0B4-9CE0-4A93-9396-C4FA78459A05}"/>
    <dgm:cxn modelId="{6B8CD132-21D3-424C-B816-1F1522802860}" type="presOf" srcId="{F7CAA735-EF9D-4260-8DDC-FA294F3CFE21}" destId="{C19AA6CD-48A0-410D-8415-F54AF76DD5BE}" srcOrd="0" destOrd="0" presId="urn:microsoft.com/office/officeart/2005/8/layout/vList5"/>
    <dgm:cxn modelId="{EF460F63-EB5C-476D-8799-248BD69CE379}" srcId="{F7CAA735-EF9D-4260-8DDC-FA294F3CFE21}" destId="{05DF33C6-8512-4FEB-AC59-2069E5B36C25}" srcOrd="1" destOrd="0" parTransId="{E77F3CE5-3F85-4F52-A872-C874C8C647F6}" sibTransId="{76507DCE-B827-4BD8-A5CD-AD39C03373EA}"/>
    <dgm:cxn modelId="{F8567F49-F109-4C18-872A-92044D20754D}" type="presOf" srcId="{321DE745-0D03-4857-B9F6-B233FD0A0DDA}" destId="{C9045AFA-72CB-43DF-B953-91CF3E1E4F6E}" srcOrd="0" destOrd="0" presId="urn:microsoft.com/office/officeart/2005/8/layout/vList5"/>
    <dgm:cxn modelId="{131F7E08-FA76-4E7D-8938-C1296FCEB674}" srcId="{2A54CF39-21DC-436C-9998-AA592693096C}" destId="{5ABB6DEC-BE9B-4CF3-8B5F-D6692A825D21}" srcOrd="4" destOrd="0" parTransId="{5A60E3F8-A391-4C71-B8EA-79A26C05E316}" sibTransId="{DDFE2D74-183D-4FD1-9495-2803D00A3883}"/>
    <dgm:cxn modelId="{62B50EF8-9338-4868-ADE4-5B41D74BE5D2}" srcId="{2A54CF39-21DC-436C-9998-AA592693096C}" destId="{321DE745-0D03-4857-B9F6-B233FD0A0DDA}" srcOrd="1" destOrd="0" parTransId="{A8F301EC-1726-45FA-A3A0-DBB733CF4CC0}" sibTransId="{A401A16A-5DC0-42FC-91E9-2F2568140B95}"/>
    <dgm:cxn modelId="{BCFC1B42-C7A2-42D1-951E-5BDA78DDA0E0}" srcId="{C7D0C682-A226-4971-9E9E-150E2216B82B}" destId="{C473F6B6-CEAA-4F16-AF11-B70F4F05251F}" srcOrd="0" destOrd="0" parTransId="{E379B59D-C3B0-4D4A-A6FD-B478595E930A}" sibTransId="{096815B2-433C-4757-8832-5F47954E1C66}"/>
    <dgm:cxn modelId="{C1269834-6EC0-4364-81B9-EE2F1404C3C1}" srcId="{321DE745-0D03-4857-B9F6-B233FD0A0DDA}" destId="{52865DE4-F4D5-456B-936A-F51FAE58CBD2}" srcOrd="0" destOrd="0" parTransId="{C94CF6AB-EBE0-4E8B-BA3E-39C76551E023}" sibTransId="{90CB0860-3CBC-493A-B2BE-B034ADDF7802}"/>
    <dgm:cxn modelId="{3B2F7E8C-8838-44B3-97D9-7B454C7592AB}" srcId="{2A54CF39-21DC-436C-9998-AA592693096C}" destId="{C7D0C682-A226-4971-9E9E-150E2216B82B}" srcOrd="3" destOrd="0" parTransId="{5F072EA2-2FA8-4DAC-BF7B-9B2F36D968E9}" sibTransId="{F45F890A-3F8F-4F46-A41D-5E03CF4BA32C}"/>
    <dgm:cxn modelId="{B7ED862C-EE60-4D13-A73F-93A61B16D45A}" type="presOf" srcId="{C7D0C682-A226-4971-9E9E-150E2216B82B}" destId="{F7647A49-E0AE-403F-A42E-57E1397985F2}" srcOrd="0" destOrd="0" presId="urn:microsoft.com/office/officeart/2005/8/layout/vList5"/>
    <dgm:cxn modelId="{6B468BA2-BFD1-4A69-BBB9-C2C548181FE5}" srcId="{F7CAA735-EF9D-4260-8DDC-FA294F3CFE21}" destId="{8B47676E-BA4A-49B5-8D40-855D6E704BDE}" srcOrd="0" destOrd="0" parTransId="{7F8DE42C-BD4A-4535-A784-2F97FEB07AB5}" sibTransId="{3F6B6F9F-4623-49FC-98AC-BE2C73461DFE}"/>
    <dgm:cxn modelId="{41587DF2-9863-4FF1-BE03-FDB9AEF3E91D}" type="presOf" srcId="{2A54CF39-21DC-436C-9998-AA592693096C}" destId="{FC6B250B-E1DF-4CE7-91D7-A616AB872695}" srcOrd="0" destOrd="0" presId="urn:microsoft.com/office/officeart/2005/8/layout/vList5"/>
    <dgm:cxn modelId="{A5F9F320-936E-4CC0-A373-88796CA62555}" type="presOf" srcId="{4028C5B3-40A2-4EB7-BD23-FBC63F7D886C}" destId="{8F61BE2E-7621-4D0C-A57E-418F8E2E69F9}" srcOrd="0" destOrd="0" presId="urn:microsoft.com/office/officeart/2005/8/layout/vList5"/>
    <dgm:cxn modelId="{0D9A98EE-1C8D-4A47-9283-D456D04D1136}" type="presParOf" srcId="{FC6B250B-E1DF-4CE7-91D7-A616AB872695}" destId="{AF677D8B-8DD1-4CE1-90FF-AE9E35A9EB0D}" srcOrd="0" destOrd="0" presId="urn:microsoft.com/office/officeart/2005/8/layout/vList5"/>
    <dgm:cxn modelId="{8B9D1DD5-68FC-4E99-9B55-06DA22C65AAF}" type="presParOf" srcId="{AF677D8B-8DD1-4CE1-90FF-AE9E35A9EB0D}" destId="{C19AA6CD-48A0-410D-8415-F54AF76DD5BE}" srcOrd="0" destOrd="0" presId="urn:microsoft.com/office/officeart/2005/8/layout/vList5"/>
    <dgm:cxn modelId="{A385920C-AB5E-4E02-AD93-DA56A016B3A4}" type="presParOf" srcId="{AF677D8B-8DD1-4CE1-90FF-AE9E35A9EB0D}" destId="{2DCF92DD-301E-44F1-BC52-14BDEFE81653}" srcOrd="1" destOrd="0" presId="urn:microsoft.com/office/officeart/2005/8/layout/vList5"/>
    <dgm:cxn modelId="{ABD8F9FF-99F8-4DA9-85ED-2DE2374BB9DD}" type="presParOf" srcId="{FC6B250B-E1DF-4CE7-91D7-A616AB872695}" destId="{B49712E6-9AD6-4FF9-AE1F-4F6384C1C5E2}" srcOrd="1" destOrd="0" presId="urn:microsoft.com/office/officeart/2005/8/layout/vList5"/>
    <dgm:cxn modelId="{B007346C-D7C3-4F64-8247-38F330806D2F}" type="presParOf" srcId="{FC6B250B-E1DF-4CE7-91D7-A616AB872695}" destId="{B94E8C3F-3050-49C7-AC07-571EDE163F05}" srcOrd="2" destOrd="0" presId="urn:microsoft.com/office/officeart/2005/8/layout/vList5"/>
    <dgm:cxn modelId="{7BEA3C81-9731-4015-8148-8771ADD5D477}" type="presParOf" srcId="{B94E8C3F-3050-49C7-AC07-571EDE163F05}" destId="{C9045AFA-72CB-43DF-B953-91CF3E1E4F6E}" srcOrd="0" destOrd="0" presId="urn:microsoft.com/office/officeart/2005/8/layout/vList5"/>
    <dgm:cxn modelId="{F7B999F7-F1C4-4101-B749-090D1528C641}" type="presParOf" srcId="{B94E8C3F-3050-49C7-AC07-571EDE163F05}" destId="{5430545D-A90C-4800-89E6-20B59BDA299C}" srcOrd="1" destOrd="0" presId="urn:microsoft.com/office/officeart/2005/8/layout/vList5"/>
    <dgm:cxn modelId="{D112A627-F259-4330-8258-7962AC89CC35}" type="presParOf" srcId="{FC6B250B-E1DF-4CE7-91D7-A616AB872695}" destId="{C044C2F0-F3CF-4E0D-B422-37E4C22949BC}" srcOrd="3" destOrd="0" presId="urn:microsoft.com/office/officeart/2005/8/layout/vList5"/>
    <dgm:cxn modelId="{C7DEAA56-A0F1-41E0-B7A4-5881AE9A43CA}" type="presParOf" srcId="{FC6B250B-E1DF-4CE7-91D7-A616AB872695}" destId="{576146B0-64A0-4BF3-8887-9420897A24A7}" srcOrd="4" destOrd="0" presId="urn:microsoft.com/office/officeart/2005/8/layout/vList5"/>
    <dgm:cxn modelId="{948AD86A-9345-42B8-9E1F-4E27970199E0}" type="presParOf" srcId="{576146B0-64A0-4BF3-8887-9420897A24A7}" destId="{8F61BE2E-7621-4D0C-A57E-418F8E2E69F9}" srcOrd="0" destOrd="0" presId="urn:microsoft.com/office/officeart/2005/8/layout/vList5"/>
    <dgm:cxn modelId="{8C33D106-6888-4CF3-91E0-E3AE01714FEB}" type="presParOf" srcId="{576146B0-64A0-4BF3-8887-9420897A24A7}" destId="{65549E75-CBEB-4FBA-9BCA-20D3B78C8674}" srcOrd="1" destOrd="0" presId="urn:microsoft.com/office/officeart/2005/8/layout/vList5"/>
    <dgm:cxn modelId="{90D96CBD-8A39-4CD5-A1D7-E0BD7DFA6096}" type="presParOf" srcId="{FC6B250B-E1DF-4CE7-91D7-A616AB872695}" destId="{D331130C-F4D3-47A3-9F3B-8615B8FA7FC0}" srcOrd="5" destOrd="0" presId="urn:microsoft.com/office/officeart/2005/8/layout/vList5"/>
    <dgm:cxn modelId="{B2459904-05EC-4DFD-B304-458F01A41C2F}" type="presParOf" srcId="{FC6B250B-E1DF-4CE7-91D7-A616AB872695}" destId="{5D118535-9B4C-4368-B987-8B0055F70DBD}" srcOrd="6" destOrd="0" presId="urn:microsoft.com/office/officeart/2005/8/layout/vList5"/>
    <dgm:cxn modelId="{F2CA79EC-55F4-4948-9F65-65F012CE44D1}" type="presParOf" srcId="{5D118535-9B4C-4368-B987-8B0055F70DBD}" destId="{F7647A49-E0AE-403F-A42E-57E1397985F2}" srcOrd="0" destOrd="0" presId="urn:microsoft.com/office/officeart/2005/8/layout/vList5"/>
    <dgm:cxn modelId="{6E3C7685-3163-4A36-B33B-A950FE6CB67B}" type="presParOf" srcId="{5D118535-9B4C-4368-B987-8B0055F70DBD}" destId="{63DBC85C-15CB-4AB6-A4B6-B865EAAB96CB}" srcOrd="1" destOrd="0" presId="urn:microsoft.com/office/officeart/2005/8/layout/vList5"/>
    <dgm:cxn modelId="{2034BAA7-5FB7-4C45-9A8E-FC6887B6BBB7}" type="presParOf" srcId="{FC6B250B-E1DF-4CE7-91D7-A616AB872695}" destId="{C48D7215-EFF5-48DC-BB44-EEE8283184F1}" srcOrd="7" destOrd="0" presId="urn:microsoft.com/office/officeart/2005/8/layout/vList5"/>
    <dgm:cxn modelId="{76F6F369-9C13-455A-89DF-6C61F2C289FA}" type="presParOf" srcId="{FC6B250B-E1DF-4CE7-91D7-A616AB872695}" destId="{1BF600DB-BCD2-4497-9692-A78F7BD52C9D}" srcOrd="8" destOrd="0" presId="urn:microsoft.com/office/officeart/2005/8/layout/vList5"/>
    <dgm:cxn modelId="{D6F9EF58-C7A4-4230-9E48-2E18B527EAC6}" type="presParOf" srcId="{1BF600DB-BCD2-4497-9692-A78F7BD52C9D}" destId="{EAF0AA8B-AFE4-4345-AA57-1D955831B46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0D27D4-6452-4586-80CE-3C7A6E49D4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EA4F1C-6041-4D18-A552-0690592F5D26}">
      <dgm:prSet/>
      <dgm:spPr/>
      <dgm:t>
        <a:bodyPr/>
        <a:lstStyle/>
        <a:p>
          <a:pPr rtl="0"/>
          <a:r>
            <a:rPr lang="en-IN" b="1" dirty="0" smtClean="0"/>
            <a:t>Animation of liver t</a:t>
          </a:r>
          <a:r>
            <a:rPr lang="en-IN" b="1" i="0" dirty="0" smtClean="0"/>
            <a:t>umou</a:t>
          </a:r>
          <a:r>
            <a:rPr lang="en-IN" b="1" i="1" dirty="0" smtClean="0"/>
            <a:t>r</a:t>
          </a:r>
          <a:r>
            <a:rPr lang="en-IN" b="1" dirty="0" smtClean="0"/>
            <a:t> RFA Treatment</a:t>
          </a:r>
          <a:endParaRPr lang="en-IN" dirty="0"/>
        </a:p>
      </dgm:t>
    </dgm:pt>
    <dgm:pt modelId="{63FD655E-38C3-4AEF-B171-0E88B96C521A}" type="parTrans" cxnId="{E2FC0110-5720-4A00-821F-35C470EC3301}">
      <dgm:prSet/>
      <dgm:spPr/>
      <dgm:t>
        <a:bodyPr/>
        <a:lstStyle/>
        <a:p>
          <a:endParaRPr lang="en-US"/>
        </a:p>
      </dgm:t>
    </dgm:pt>
    <dgm:pt modelId="{7B8DD80B-87A2-4DBB-A871-C402DC93346E}" type="sibTrans" cxnId="{E2FC0110-5720-4A00-821F-35C470EC3301}">
      <dgm:prSet/>
      <dgm:spPr/>
      <dgm:t>
        <a:bodyPr/>
        <a:lstStyle/>
        <a:p>
          <a:endParaRPr lang="en-US"/>
        </a:p>
      </dgm:t>
    </dgm:pt>
    <dgm:pt modelId="{77ECEB24-3161-4CCC-BBB6-AD4A5ACA01FC}" type="pres">
      <dgm:prSet presAssocID="{C00D27D4-6452-4586-80CE-3C7A6E49D4F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24CA5D-5C3C-4EBD-B347-A98F44D7D442}" type="pres">
      <dgm:prSet presAssocID="{5DEA4F1C-6041-4D18-A552-0690592F5D26}" presName="parentText" presStyleLbl="node1" presStyleIdx="0" presStyleCnt="1" custLinFactNeighborX="-1771" custLinFactNeighborY="-82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FC0110-5720-4A00-821F-35C470EC3301}" srcId="{C00D27D4-6452-4586-80CE-3C7A6E49D4F2}" destId="{5DEA4F1C-6041-4D18-A552-0690592F5D26}" srcOrd="0" destOrd="0" parTransId="{63FD655E-38C3-4AEF-B171-0E88B96C521A}" sibTransId="{7B8DD80B-87A2-4DBB-A871-C402DC93346E}"/>
    <dgm:cxn modelId="{5569D9A9-A64C-4744-9DC8-D9CCF25453CB}" type="presOf" srcId="{C00D27D4-6452-4586-80CE-3C7A6E49D4F2}" destId="{77ECEB24-3161-4CCC-BBB6-AD4A5ACA01FC}" srcOrd="0" destOrd="0" presId="urn:microsoft.com/office/officeart/2005/8/layout/vList2"/>
    <dgm:cxn modelId="{D350C4A5-3C12-4B14-A667-2CA761EC5E28}" type="presOf" srcId="{5DEA4F1C-6041-4D18-A552-0690592F5D26}" destId="{8D24CA5D-5C3C-4EBD-B347-A98F44D7D442}" srcOrd="0" destOrd="0" presId="urn:microsoft.com/office/officeart/2005/8/layout/vList2"/>
    <dgm:cxn modelId="{C359966D-8D77-4F2B-A81F-684479F2A8A4}" type="presParOf" srcId="{77ECEB24-3161-4CCC-BBB6-AD4A5ACA01FC}" destId="{8D24CA5D-5C3C-4EBD-B347-A98F44D7D44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DE1E18-86BC-43F4-A642-6F9EC7CD7D9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4909A0-5E9B-4164-AB47-FCFF5D238703}">
      <dgm:prSet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  <a:reflection blurRad="6350" stA="50000" endA="300" endPos="55000" dir="5400000" sy="-100000" algn="bl" rotWithShape="0"/>
        </a:effectLst>
      </dgm:spPr>
      <dgm:t>
        <a:bodyPr/>
        <a:lstStyle/>
        <a:p>
          <a:pPr rtl="0"/>
          <a:r>
            <a:rPr lang="en-IN" b="1" smtClean="0"/>
            <a:t>Mathematical Statements for :  </a:t>
          </a:r>
          <a:endParaRPr lang="en-IN"/>
        </a:p>
      </dgm:t>
    </dgm:pt>
    <dgm:pt modelId="{FFB32DDB-5AD7-4A02-9120-D5CC52069041}" type="parTrans" cxnId="{7970771A-6F85-4C3C-80F1-6BB8353293C5}">
      <dgm:prSet/>
      <dgm:spPr/>
      <dgm:t>
        <a:bodyPr/>
        <a:lstStyle/>
        <a:p>
          <a:endParaRPr lang="en-US"/>
        </a:p>
      </dgm:t>
    </dgm:pt>
    <dgm:pt modelId="{430E4FE8-EB4E-43CF-99F7-C45E97269F24}" type="sibTrans" cxnId="{7970771A-6F85-4C3C-80F1-6BB8353293C5}">
      <dgm:prSet/>
      <dgm:spPr/>
      <dgm:t>
        <a:bodyPr/>
        <a:lstStyle/>
        <a:p>
          <a:endParaRPr lang="en-US"/>
        </a:p>
      </dgm:t>
    </dgm:pt>
    <dgm:pt modelId="{D2A3CF21-B83C-482D-88EE-AC3830ED6840}" type="pres">
      <dgm:prSet presAssocID="{32DE1E18-86BC-43F4-A642-6F9EC7CD7D9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11C838-5247-4170-B362-F39DF2035A46}" type="pres">
      <dgm:prSet presAssocID="{414909A0-5E9B-4164-AB47-FCFF5D238703}" presName="node" presStyleLbl="node1" presStyleIdx="0" presStyleCnt="1" custLinFactNeighborX="1968" custLinFactNeighborY="-33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70771A-6F85-4C3C-80F1-6BB8353293C5}" srcId="{32DE1E18-86BC-43F4-A642-6F9EC7CD7D9E}" destId="{414909A0-5E9B-4164-AB47-FCFF5D238703}" srcOrd="0" destOrd="0" parTransId="{FFB32DDB-5AD7-4A02-9120-D5CC52069041}" sibTransId="{430E4FE8-EB4E-43CF-99F7-C45E97269F24}"/>
    <dgm:cxn modelId="{88E9A457-F1CE-46A5-8E08-D563FA1AB8FC}" type="presOf" srcId="{414909A0-5E9B-4164-AB47-FCFF5D238703}" destId="{AC11C838-5247-4170-B362-F39DF2035A46}" srcOrd="0" destOrd="0" presId="urn:microsoft.com/office/officeart/2005/8/layout/process1"/>
    <dgm:cxn modelId="{65983C78-9B43-49DE-B58A-6DD41660AACD}" type="presOf" srcId="{32DE1E18-86BC-43F4-A642-6F9EC7CD7D9E}" destId="{D2A3CF21-B83C-482D-88EE-AC3830ED6840}" srcOrd="0" destOrd="0" presId="urn:microsoft.com/office/officeart/2005/8/layout/process1"/>
    <dgm:cxn modelId="{F1716686-87CD-4A1E-A213-EE39F1C123B0}" type="presParOf" srcId="{D2A3CF21-B83C-482D-88EE-AC3830ED6840}" destId="{AC11C838-5247-4170-B362-F39DF2035A46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BDCF54-E4AA-4D58-B4D5-1EC76E926ED6}" type="doc">
      <dgm:prSet loTypeId="urn:microsoft.com/office/officeart/2005/8/layout/vList3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EC870B-1F1C-4FD8-9188-799E70709729}">
      <dgm:prSet/>
      <dgm:spPr/>
      <dgm:t>
        <a:bodyPr/>
        <a:lstStyle/>
        <a:p>
          <a:pPr rtl="0"/>
          <a:r>
            <a:rPr lang="en-IN" b="1" smtClean="0"/>
            <a:t>Heat transfer from RFA needle to the liver</a:t>
          </a:r>
          <a:endParaRPr lang="en-IN"/>
        </a:p>
      </dgm:t>
    </dgm:pt>
    <dgm:pt modelId="{F2CE6976-D838-4527-B6C3-B35DB0369AA6}" type="parTrans" cxnId="{AAB08436-64F4-4A36-B62E-D8F8EA5EB23D}">
      <dgm:prSet/>
      <dgm:spPr/>
      <dgm:t>
        <a:bodyPr/>
        <a:lstStyle/>
        <a:p>
          <a:endParaRPr lang="en-US"/>
        </a:p>
      </dgm:t>
    </dgm:pt>
    <dgm:pt modelId="{C8976E02-37C0-4176-8314-0173929A8A6F}" type="sibTrans" cxnId="{AAB08436-64F4-4A36-B62E-D8F8EA5EB23D}">
      <dgm:prSet/>
      <dgm:spPr/>
      <dgm:t>
        <a:bodyPr/>
        <a:lstStyle/>
        <a:p>
          <a:endParaRPr lang="en-US"/>
        </a:p>
      </dgm:t>
    </dgm:pt>
    <dgm:pt modelId="{6EB541C7-2C13-4239-B425-02AF889266B6}">
      <dgm:prSet/>
      <dgm:spPr>
        <a:effectLst>
          <a:reflection blurRad="6350" stA="50000" endA="300" endPos="55500" dist="101600" dir="5400000" sy="-100000" algn="bl" rotWithShape="0"/>
        </a:effectLst>
      </dgm:spPr>
      <dgm:t>
        <a:bodyPr/>
        <a:lstStyle/>
        <a:p>
          <a:pPr rtl="0"/>
          <a:r>
            <a:rPr lang="en-IN" b="1" smtClean="0"/>
            <a:t>Power generation or Heat Source from needle</a:t>
          </a:r>
          <a:endParaRPr lang="en-IN"/>
        </a:p>
      </dgm:t>
    </dgm:pt>
    <dgm:pt modelId="{5EB21674-58A6-4C1E-8EA4-D6048B100735}" type="parTrans" cxnId="{3654FA0D-88E1-4978-A29C-FC02710BB0FD}">
      <dgm:prSet/>
      <dgm:spPr/>
      <dgm:t>
        <a:bodyPr/>
        <a:lstStyle/>
        <a:p>
          <a:endParaRPr lang="en-US"/>
        </a:p>
      </dgm:t>
    </dgm:pt>
    <dgm:pt modelId="{D1AE1B76-36CF-4741-8630-1F9966DFA9EA}" type="sibTrans" cxnId="{3654FA0D-88E1-4978-A29C-FC02710BB0FD}">
      <dgm:prSet/>
      <dgm:spPr/>
      <dgm:t>
        <a:bodyPr/>
        <a:lstStyle/>
        <a:p>
          <a:endParaRPr lang="en-US"/>
        </a:p>
      </dgm:t>
    </dgm:pt>
    <dgm:pt modelId="{574D3BE5-CC20-4D1A-9397-BB5506DCFED5}">
      <dgm:prSet/>
      <dgm:spPr/>
      <dgm:t>
        <a:bodyPr/>
        <a:lstStyle/>
        <a:p>
          <a:pPr rtl="0"/>
          <a:r>
            <a:rPr lang="en-IN" b="1" smtClean="0"/>
            <a:t>Temperature controlled power supply</a:t>
          </a:r>
          <a:endParaRPr lang="en-IN"/>
        </a:p>
      </dgm:t>
    </dgm:pt>
    <dgm:pt modelId="{00CA6476-9418-4BC8-B777-4C3F7517BE73}" type="parTrans" cxnId="{9597EDCE-4FC6-4562-B953-52873E853FF4}">
      <dgm:prSet/>
      <dgm:spPr/>
      <dgm:t>
        <a:bodyPr/>
        <a:lstStyle/>
        <a:p>
          <a:endParaRPr lang="en-US"/>
        </a:p>
      </dgm:t>
    </dgm:pt>
    <dgm:pt modelId="{458B34F2-65AA-43B1-8347-F40192D48B94}" type="sibTrans" cxnId="{9597EDCE-4FC6-4562-B953-52873E853FF4}">
      <dgm:prSet/>
      <dgm:spPr/>
      <dgm:t>
        <a:bodyPr/>
        <a:lstStyle/>
        <a:p>
          <a:endParaRPr lang="en-US"/>
        </a:p>
      </dgm:t>
    </dgm:pt>
    <dgm:pt modelId="{D9E5E622-3C78-467F-BE07-6FCA0FC00421}">
      <dgm:prSet/>
      <dgm:spPr/>
      <dgm:t>
        <a:bodyPr/>
        <a:lstStyle/>
        <a:p>
          <a:pPr rtl="0"/>
          <a:r>
            <a:rPr lang="en-IN" b="1" dirty="0" smtClean="0"/>
            <a:t>Cell death due to temperature</a:t>
          </a:r>
          <a:endParaRPr lang="en-IN" dirty="0"/>
        </a:p>
      </dgm:t>
    </dgm:pt>
    <dgm:pt modelId="{A00B7C85-91DD-449F-869E-2318BD2109D0}" type="parTrans" cxnId="{7E857272-5F15-42D8-9EC8-6B850201D3DC}">
      <dgm:prSet/>
      <dgm:spPr/>
      <dgm:t>
        <a:bodyPr/>
        <a:lstStyle/>
        <a:p>
          <a:endParaRPr lang="en-US"/>
        </a:p>
      </dgm:t>
    </dgm:pt>
    <dgm:pt modelId="{32E69B2D-F426-4699-BF0C-2A0B0B32D262}" type="sibTrans" cxnId="{7E857272-5F15-42D8-9EC8-6B850201D3DC}">
      <dgm:prSet/>
      <dgm:spPr/>
      <dgm:t>
        <a:bodyPr/>
        <a:lstStyle/>
        <a:p>
          <a:endParaRPr lang="en-US"/>
        </a:p>
      </dgm:t>
    </dgm:pt>
    <dgm:pt modelId="{75F917F5-FC14-4F06-9D47-F48A64DCA427}" type="pres">
      <dgm:prSet presAssocID="{14BDCF54-E4AA-4D58-B4D5-1EC76E926ED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9FB0CA-ECBA-4656-8492-A948FCF67E85}" type="pres">
      <dgm:prSet presAssocID="{33EC870B-1F1C-4FD8-9188-799E70709729}" presName="composite" presStyleCnt="0"/>
      <dgm:spPr/>
    </dgm:pt>
    <dgm:pt modelId="{1FED797F-53CB-428F-8BD2-52B2EF2161D2}" type="pres">
      <dgm:prSet presAssocID="{33EC870B-1F1C-4FD8-9188-799E70709729}" presName="imgShp" presStyleLbl="fgImgPlace1" presStyleIdx="0" presStyleCnt="4"/>
      <dgm:spPr/>
    </dgm:pt>
    <dgm:pt modelId="{99F3AA07-9084-4CCB-A5D2-E968C4E48997}" type="pres">
      <dgm:prSet presAssocID="{33EC870B-1F1C-4FD8-9188-799E70709729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349F1-0F54-4068-BFBA-3F065C714406}" type="pres">
      <dgm:prSet presAssocID="{C8976E02-37C0-4176-8314-0173929A8A6F}" presName="spacing" presStyleCnt="0"/>
      <dgm:spPr/>
    </dgm:pt>
    <dgm:pt modelId="{5C1EC017-0737-499A-8647-5884D83858FA}" type="pres">
      <dgm:prSet presAssocID="{6EB541C7-2C13-4239-B425-02AF889266B6}" presName="composite" presStyleCnt="0"/>
      <dgm:spPr/>
    </dgm:pt>
    <dgm:pt modelId="{49DC6ADA-CBB7-4F0D-9AD4-E5C8C0A631B6}" type="pres">
      <dgm:prSet presAssocID="{6EB541C7-2C13-4239-B425-02AF889266B6}" presName="imgShp" presStyleLbl="fgImgPlace1" presStyleIdx="1" presStyleCnt="4"/>
      <dgm:spPr/>
    </dgm:pt>
    <dgm:pt modelId="{FC0EBE1D-9778-42B2-BED8-9C28B29220D4}" type="pres">
      <dgm:prSet presAssocID="{6EB541C7-2C13-4239-B425-02AF889266B6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6A5F91-F61B-48A9-B45B-E7652CC13122}" type="pres">
      <dgm:prSet presAssocID="{D1AE1B76-36CF-4741-8630-1F9966DFA9EA}" presName="spacing" presStyleCnt="0"/>
      <dgm:spPr/>
    </dgm:pt>
    <dgm:pt modelId="{7BE7005D-4168-4844-9C0A-895EBB2CC66D}" type="pres">
      <dgm:prSet presAssocID="{574D3BE5-CC20-4D1A-9397-BB5506DCFED5}" presName="composite" presStyleCnt="0"/>
      <dgm:spPr/>
    </dgm:pt>
    <dgm:pt modelId="{7F9C53FA-A540-4782-B15B-E03730BED899}" type="pres">
      <dgm:prSet presAssocID="{574D3BE5-CC20-4D1A-9397-BB5506DCFED5}" presName="imgShp" presStyleLbl="fgImgPlace1" presStyleIdx="2" presStyleCnt="4"/>
      <dgm:spPr/>
    </dgm:pt>
    <dgm:pt modelId="{2A62A55D-EEE2-4352-826F-43B5AD883F8E}" type="pres">
      <dgm:prSet presAssocID="{574D3BE5-CC20-4D1A-9397-BB5506DCFED5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B4648B-9B06-4844-8B38-DF70BC3D9DC3}" type="pres">
      <dgm:prSet presAssocID="{458B34F2-65AA-43B1-8347-F40192D48B94}" presName="spacing" presStyleCnt="0"/>
      <dgm:spPr/>
    </dgm:pt>
    <dgm:pt modelId="{3C3C1B90-88F2-4794-8290-004F26C64181}" type="pres">
      <dgm:prSet presAssocID="{D9E5E622-3C78-467F-BE07-6FCA0FC00421}" presName="composite" presStyleCnt="0"/>
      <dgm:spPr/>
    </dgm:pt>
    <dgm:pt modelId="{B93049E3-4F84-4DF8-9271-6D9D85A5D968}" type="pres">
      <dgm:prSet presAssocID="{D9E5E622-3C78-467F-BE07-6FCA0FC00421}" presName="imgShp" presStyleLbl="fgImgPlace1" presStyleIdx="3" presStyleCnt="4"/>
      <dgm:spPr/>
    </dgm:pt>
    <dgm:pt modelId="{6CBEDD63-EC29-4E0E-A544-9CB14B14090B}" type="pres">
      <dgm:prSet presAssocID="{D9E5E622-3C78-467F-BE07-6FCA0FC00421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97EDCE-4FC6-4562-B953-52873E853FF4}" srcId="{14BDCF54-E4AA-4D58-B4D5-1EC76E926ED6}" destId="{574D3BE5-CC20-4D1A-9397-BB5506DCFED5}" srcOrd="2" destOrd="0" parTransId="{00CA6476-9418-4BC8-B777-4C3F7517BE73}" sibTransId="{458B34F2-65AA-43B1-8347-F40192D48B94}"/>
    <dgm:cxn modelId="{7A3764E7-E675-40C5-BB28-E727E9C6DF5C}" type="presOf" srcId="{574D3BE5-CC20-4D1A-9397-BB5506DCFED5}" destId="{2A62A55D-EEE2-4352-826F-43B5AD883F8E}" srcOrd="0" destOrd="0" presId="urn:microsoft.com/office/officeart/2005/8/layout/vList3"/>
    <dgm:cxn modelId="{7E857272-5F15-42D8-9EC8-6B850201D3DC}" srcId="{14BDCF54-E4AA-4D58-B4D5-1EC76E926ED6}" destId="{D9E5E622-3C78-467F-BE07-6FCA0FC00421}" srcOrd="3" destOrd="0" parTransId="{A00B7C85-91DD-449F-869E-2318BD2109D0}" sibTransId="{32E69B2D-F426-4699-BF0C-2A0B0B32D262}"/>
    <dgm:cxn modelId="{6415A26A-C091-4FF9-8D46-BA1DE9A7829C}" type="presOf" srcId="{14BDCF54-E4AA-4D58-B4D5-1EC76E926ED6}" destId="{75F917F5-FC14-4F06-9D47-F48A64DCA427}" srcOrd="0" destOrd="0" presId="urn:microsoft.com/office/officeart/2005/8/layout/vList3"/>
    <dgm:cxn modelId="{3654FA0D-88E1-4978-A29C-FC02710BB0FD}" srcId="{14BDCF54-E4AA-4D58-B4D5-1EC76E926ED6}" destId="{6EB541C7-2C13-4239-B425-02AF889266B6}" srcOrd="1" destOrd="0" parTransId="{5EB21674-58A6-4C1E-8EA4-D6048B100735}" sibTransId="{D1AE1B76-36CF-4741-8630-1F9966DFA9EA}"/>
    <dgm:cxn modelId="{82E7BD89-085C-4017-92CC-4FED29533878}" type="presOf" srcId="{6EB541C7-2C13-4239-B425-02AF889266B6}" destId="{FC0EBE1D-9778-42B2-BED8-9C28B29220D4}" srcOrd="0" destOrd="0" presId="urn:microsoft.com/office/officeart/2005/8/layout/vList3"/>
    <dgm:cxn modelId="{620BF769-5BF9-4DEF-891F-0F534C83AE1A}" type="presOf" srcId="{D9E5E622-3C78-467F-BE07-6FCA0FC00421}" destId="{6CBEDD63-EC29-4E0E-A544-9CB14B14090B}" srcOrd="0" destOrd="0" presId="urn:microsoft.com/office/officeart/2005/8/layout/vList3"/>
    <dgm:cxn modelId="{AAB08436-64F4-4A36-B62E-D8F8EA5EB23D}" srcId="{14BDCF54-E4AA-4D58-B4D5-1EC76E926ED6}" destId="{33EC870B-1F1C-4FD8-9188-799E70709729}" srcOrd="0" destOrd="0" parTransId="{F2CE6976-D838-4527-B6C3-B35DB0369AA6}" sibTransId="{C8976E02-37C0-4176-8314-0173929A8A6F}"/>
    <dgm:cxn modelId="{0BE9112D-E96E-4C21-B376-6B81D9052718}" type="presOf" srcId="{33EC870B-1F1C-4FD8-9188-799E70709729}" destId="{99F3AA07-9084-4CCB-A5D2-E968C4E48997}" srcOrd="0" destOrd="0" presId="urn:microsoft.com/office/officeart/2005/8/layout/vList3"/>
    <dgm:cxn modelId="{A40E19E3-B81F-4B14-AC3D-C92E9ED10D02}" type="presParOf" srcId="{75F917F5-FC14-4F06-9D47-F48A64DCA427}" destId="{809FB0CA-ECBA-4656-8492-A948FCF67E85}" srcOrd="0" destOrd="0" presId="urn:microsoft.com/office/officeart/2005/8/layout/vList3"/>
    <dgm:cxn modelId="{C2AB5033-AD2D-45B7-A8A9-D54F628FF74F}" type="presParOf" srcId="{809FB0CA-ECBA-4656-8492-A948FCF67E85}" destId="{1FED797F-53CB-428F-8BD2-52B2EF2161D2}" srcOrd="0" destOrd="0" presId="urn:microsoft.com/office/officeart/2005/8/layout/vList3"/>
    <dgm:cxn modelId="{ED31108A-F633-47F7-AC8C-D4C912893CE2}" type="presParOf" srcId="{809FB0CA-ECBA-4656-8492-A948FCF67E85}" destId="{99F3AA07-9084-4CCB-A5D2-E968C4E48997}" srcOrd="1" destOrd="0" presId="urn:microsoft.com/office/officeart/2005/8/layout/vList3"/>
    <dgm:cxn modelId="{68BA9B25-B7B2-4908-9528-47ABB8EAE2BE}" type="presParOf" srcId="{75F917F5-FC14-4F06-9D47-F48A64DCA427}" destId="{7E9349F1-0F54-4068-BFBA-3F065C714406}" srcOrd="1" destOrd="0" presId="urn:microsoft.com/office/officeart/2005/8/layout/vList3"/>
    <dgm:cxn modelId="{C8D943FE-0E33-4B0B-96DF-E8D08C536CE6}" type="presParOf" srcId="{75F917F5-FC14-4F06-9D47-F48A64DCA427}" destId="{5C1EC017-0737-499A-8647-5884D83858FA}" srcOrd="2" destOrd="0" presId="urn:microsoft.com/office/officeart/2005/8/layout/vList3"/>
    <dgm:cxn modelId="{33F61865-5CB2-4627-A282-C61A76E71980}" type="presParOf" srcId="{5C1EC017-0737-499A-8647-5884D83858FA}" destId="{49DC6ADA-CBB7-4F0D-9AD4-E5C8C0A631B6}" srcOrd="0" destOrd="0" presId="urn:microsoft.com/office/officeart/2005/8/layout/vList3"/>
    <dgm:cxn modelId="{7F57ED51-8E84-484C-A5BD-9173646B2883}" type="presParOf" srcId="{5C1EC017-0737-499A-8647-5884D83858FA}" destId="{FC0EBE1D-9778-42B2-BED8-9C28B29220D4}" srcOrd="1" destOrd="0" presId="urn:microsoft.com/office/officeart/2005/8/layout/vList3"/>
    <dgm:cxn modelId="{4FF6D8FC-C7BA-490C-9C0E-3C94B62E45AC}" type="presParOf" srcId="{75F917F5-FC14-4F06-9D47-F48A64DCA427}" destId="{316A5F91-F61B-48A9-B45B-E7652CC13122}" srcOrd="3" destOrd="0" presId="urn:microsoft.com/office/officeart/2005/8/layout/vList3"/>
    <dgm:cxn modelId="{5C946D7E-4219-480C-BBBE-DC83E6475632}" type="presParOf" srcId="{75F917F5-FC14-4F06-9D47-F48A64DCA427}" destId="{7BE7005D-4168-4844-9C0A-895EBB2CC66D}" srcOrd="4" destOrd="0" presId="urn:microsoft.com/office/officeart/2005/8/layout/vList3"/>
    <dgm:cxn modelId="{0361CCF0-4E22-40CD-96E8-8A5A285A6679}" type="presParOf" srcId="{7BE7005D-4168-4844-9C0A-895EBB2CC66D}" destId="{7F9C53FA-A540-4782-B15B-E03730BED899}" srcOrd="0" destOrd="0" presId="urn:microsoft.com/office/officeart/2005/8/layout/vList3"/>
    <dgm:cxn modelId="{F7EDF2D7-F515-4755-B285-35933E168562}" type="presParOf" srcId="{7BE7005D-4168-4844-9C0A-895EBB2CC66D}" destId="{2A62A55D-EEE2-4352-826F-43B5AD883F8E}" srcOrd="1" destOrd="0" presId="urn:microsoft.com/office/officeart/2005/8/layout/vList3"/>
    <dgm:cxn modelId="{27A382C6-BCC7-4D2B-A15E-F27D3D1429DE}" type="presParOf" srcId="{75F917F5-FC14-4F06-9D47-F48A64DCA427}" destId="{9CB4648B-9B06-4844-8B38-DF70BC3D9DC3}" srcOrd="5" destOrd="0" presId="urn:microsoft.com/office/officeart/2005/8/layout/vList3"/>
    <dgm:cxn modelId="{744C1692-3488-45DC-9B7E-997D73E66007}" type="presParOf" srcId="{75F917F5-FC14-4F06-9D47-F48A64DCA427}" destId="{3C3C1B90-88F2-4794-8290-004F26C64181}" srcOrd="6" destOrd="0" presId="urn:microsoft.com/office/officeart/2005/8/layout/vList3"/>
    <dgm:cxn modelId="{6A351217-BBDA-4487-A770-513955D3A9D0}" type="presParOf" srcId="{3C3C1B90-88F2-4794-8290-004F26C64181}" destId="{B93049E3-4F84-4DF8-9271-6D9D85A5D968}" srcOrd="0" destOrd="0" presId="urn:microsoft.com/office/officeart/2005/8/layout/vList3"/>
    <dgm:cxn modelId="{14D48BE0-83D8-4434-8339-E1B89F5AF3BA}" type="presParOf" srcId="{3C3C1B90-88F2-4794-8290-004F26C64181}" destId="{6CBEDD63-EC29-4E0E-A544-9CB14B1409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493A76-57FB-4FC9-A1A3-CC58C04E27F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0890FA-36F8-4F72-9DA2-475329BFD17A}">
      <dgm:prSet/>
      <dgm:spPr>
        <a:solidFill>
          <a:schemeClr val="accent1">
            <a:hueOff val="0"/>
            <a:satOff val="0"/>
            <a:lumOff val="0"/>
          </a:schemeClr>
        </a:soli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pPr rtl="0"/>
          <a:r>
            <a:rPr lang="en-IN" b="1" dirty="0" smtClean="0"/>
            <a:t>Mathematical  Model   For  Heat  Equation</a:t>
          </a:r>
          <a:endParaRPr lang="en-IN" dirty="0"/>
        </a:p>
      </dgm:t>
    </dgm:pt>
    <dgm:pt modelId="{1C30495C-1AD4-48D3-A4F4-42F4AF6FEFDD}" type="parTrans" cxnId="{FE68F44B-D9E6-424D-AC53-CF5BA6704DAB}">
      <dgm:prSet/>
      <dgm:spPr/>
      <dgm:t>
        <a:bodyPr/>
        <a:lstStyle/>
        <a:p>
          <a:endParaRPr lang="en-US"/>
        </a:p>
      </dgm:t>
    </dgm:pt>
    <dgm:pt modelId="{C1D3A808-8A43-4992-BF02-A7B42FAAC526}" type="sibTrans" cxnId="{FE68F44B-D9E6-424D-AC53-CF5BA6704DAB}">
      <dgm:prSet/>
      <dgm:spPr/>
      <dgm:t>
        <a:bodyPr/>
        <a:lstStyle/>
        <a:p>
          <a:endParaRPr lang="en-US"/>
        </a:p>
      </dgm:t>
    </dgm:pt>
    <dgm:pt modelId="{67ECEED8-0947-4475-8397-1DDE0B324809}" type="pres">
      <dgm:prSet presAssocID="{E4493A76-57FB-4FC9-A1A3-CC58C04E27F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E59D64-347C-4E22-AD3E-8D34519936B5}" type="pres">
      <dgm:prSet presAssocID="{CE0890FA-36F8-4F72-9DA2-475329BFD17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E2D7F8-3DA5-4982-AA0A-5CF28E4C189E}" type="presOf" srcId="{E4493A76-57FB-4FC9-A1A3-CC58C04E27F6}" destId="{67ECEED8-0947-4475-8397-1DDE0B324809}" srcOrd="0" destOrd="0" presId="urn:microsoft.com/office/officeart/2005/8/layout/vList2"/>
    <dgm:cxn modelId="{FE68F44B-D9E6-424D-AC53-CF5BA6704DAB}" srcId="{E4493A76-57FB-4FC9-A1A3-CC58C04E27F6}" destId="{CE0890FA-36F8-4F72-9DA2-475329BFD17A}" srcOrd="0" destOrd="0" parTransId="{1C30495C-1AD4-48D3-A4F4-42F4AF6FEFDD}" sibTransId="{C1D3A808-8A43-4992-BF02-A7B42FAAC526}"/>
    <dgm:cxn modelId="{F1709B66-B47F-43CB-8010-8FFE5705C35C}" type="presOf" srcId="{CE0890FA-36F8-4F72-9DA2-475329BFD17A}" destId="{13E59D64-347C-4E22-AD3E-8D34519936B5}" srcOrd="0" destOrd="0" presId="urn:microsoft.com/office/officeart/2005/8/layout/vList2"/>
    <dgm:cxn modelId="{977A2166-A9D7-4907-9679-82A03ECD6FD5}" type="presParOf" srcId="{67ECEED8-0947-4475-8397-1DDE0B324809}" destId="{13E59D64-347C-4E22-AD3E-8D34519936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16D5DD-44C6-4D9D-88F3-4D656B25107D}" type="doc">
      <dgm:prSet loTypeId="urn:microsoft.com/office/officeart/2005/8/layout/target3" loCatId="relationship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BC55E6D-B5AD-41D8-8158-39BD6053CD47}">
      <dgm:prSet/>
      <dgm:spPr/>
      <dgm:t>
        <a:bodyPr/>
        <a:lstStyle/>
        <a:p>
          <a:pPr rtl="0"/>
          <a:r>
            <a:rPr lang="en-IN" b="1" dirty="0" smtClean="0"/>
            <a:t>Initial Assumptions </a:t>
          </a:r>
          <a:endParaRPr lang="en-IN" dirty="0"/>
        </a:p>
      </dgm:t>
    </dgm:pt>
    <dgm:pt modelId="{3BFC8DFD-34D6-4690-B411-0EB16E26D367}" type="parTrans" cxnId="{941AF599-41EB-4863-BE98-B07E74B77FEF}">
      <dgm:prSet/>
      <dgm:spPr/>
      <dgm:t>
        <a:bodyPr/>
        <a:lstStyle/>
        <a:p>
          <a:endParaRPr lang="en-US"/>
        </a:p>
      </dgm:t>
    </dgm:pt>
    <dgm:pt modelId="{18664026-D373-4F05-B4AE-A3C21C38EC76}" type="sibTrans" cxnId="{941AF599-41EB-4863-BE98-B07E74B77FEF}">
      <dgm:prSet/>
      <dgm:spPr/>
      <dgm:t>
        <a:bodyPr/>
        <a:lstStyle/>
        <a:p>
          <a:endParaRPr lang="en-US"/>
        </a:p>
      </dgm:t>
    </dgm:pt>
    <dgm:pt modelId="{1DBB5DB1-0B93-4007-8DA8-715D6AE036AF}" type="pres">
      <dgm:prSet presAssocID="{6A16D5DD-44C6-4D9D-88F3-4D656B25107D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18C97F-AA51-4A3A-8630-09F011908691}" type="pres">
      <dgm:prSet presAssocID="{6BC55E6D-B5AD-41D8-8158-39BD6053CD47}" presName="circle1" presStyleLbl="node1" presStyleIdx="0" presStyleCnt="1" custLinFactNeighborX="-59575" custLinFactNeighborY="0"/>
      <dgm:spPr/>
    </dgm:pt>
    <dgm:pt modelId="{ADC5B85B-C8E1-418B-A78D-FDCF4BAA925C}" type="pres">
      <dgm:prSet presAssocID="{6BC55E6D-B5AD-41D8-8158-39BD6053CD47}" presName="space" presStyleCnt="0"/>
      <dgm:spPr/>
    </dgm:pt>
    <dgm:pt modelId="{3B95F1D4-86D6-4E81-967B-994BFD7EC241}" type="pres">
      <dgm:prSet presAssocID="{6BC55E6D-B5AD-41D8-8158-39BD6053CD47}" presName="rect1" presStyleLbl="alignAcc1" presStyleIdx="0" presStyleCnt="1" custLinFactNeighborX="-10227" custLinFactNeighborY="-14894"/>
      <dgm:spPr/>
      <dgm:t>
        <a:bodyPr/>
        <a:lstStyle/>
        <a:p>
          <a:endParaRPr lang="en-US"/>
        </a:p>
      </dgm:t>
    </dgm:pt>
    <dgm:pt modelId="{AD8B1B4B-CBDA-4AAF-9F75-4D50FC2AF1A8}" type="pres">
      <dgm:prSet presAssocID="{6BC55E6D-B5AD-41D8-8158-39BD6053CD47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E854F5-42A5-4080-98B4-65E2D88C244A}" type="presOf" srcId="{6BC55E6D-B5AD-41D8-8158-39BD6053CD47}" destId="{AD8B1B4B-CBDA-4AAF-9F75-4D50FC2AF1A8}" srcOrd="1" destOrd="0" presId="urn:microsoft.com/office/officeart/2005/8/layout/target3"/>
    <dgm:cxn modelId="{1D8DB580-B48E-4F3C-B0CA-6A614BAE0561}" type="presOf" srcId="{6BC55E6D-B5AD-41D8-8158-39BD6053CD47}" destId="{3B95F1D4-86D6-4E81-967B-994BFD7EC241}" srcOrd="0" destOrd="0" presId="urn:microsoft.com/office/officeart/2005/8/layout/target3"/>
    <dgm:cxn modelId="{941AF599-41EB-4863-BE98-B07E74B77FEF}" srcId="{6A16D5DD-44C6-4D9D-88F3-4D656B25107D}" destId="{6BC55E6D-B5AD-41D8-8158-39BD6053CD47}" srcOrd="0" destOrd="0" parTransId="{3BFC8DFD-34D6-4690-B411-0EB16E26D367}" sibTransId="{18664026-D373-4F05-B4AE-A3C21C38EC76}"/>
    <dgm:cxn modelId="{6774A16D-3D5F-4516-85E6-82631D8AFEFB}" type="presOf" srcId="{6A16D5DD-44C6-4D9D-88F3-4D656B25107D}" destId="{1DBB5DB1-0B93-4007-8DA8-715D6AE036AF}" srcOrd="0" destOrd="0" presId="urn:microsoft.com/office/officeart/2005/8/layout/target3"/>
    <dgm:cxn modelId="{0A7807CB-242F-4A3B-A94A-4DFB95A55598}" type="presParOf" srcId="{1DBB5DB1-0B93-4007-8DA8-715D6AE036AF}" destId="{0618C97F-AA51-4A3A-8630-09F011908691}" srcOrd="0" destOrd="0" presId="urn:microsoft.com/office/officeart/2005/8/layout/target3"/>
    <dgm:cxn modelId="{CF039FBF-040C-482D-BA47-80ECB5109E52}" type="presParOf" srcId="{1DBB5DB1-0B93-4007-8DA8-715D6AE036AF}" destId="{ADC5B85B-C8E1-418B-A78D-FDCF4BAA925C}" srcOrd="1" destOrd="0" presId="urn:microsoft.com/office/officeart/2005/8/layout/target3"/>
    <dgm:cxn modelId="{E03587B6-56BF-45AE-8653-26F3ED2236C5}" type="presParOf" srcId="{1DBB5DB1-0B93-4007-8DA8-715D6AE036AF}" destId="{3B95F1D4-86D6-4E81-967B-994BFD7EC241}" srcOrd="2" destOrd="0" presId="urn:microsoft.com/office/officeart/2005/8/layout/target3"/>
    <dgm:cxn modelId="{44796286-6C2B-435A-88A1-07947CCE91D8}" type="presParOf" srcId="{1DBB5DB1-0B93-4007-8DA8-715D6AE036AF}" destId="{AD8B1B4B-CBDA-4AAF-9F75-4D50FC2AF1A8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21E8B0-CCFC-487C-9010-BEDD35CCC108}" type="doc">
      <dgm:prSet loTypeId="urn:microsoft.com/office/officeart/2005/8/layout/target3" loCatId="relationship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92A9FA4-A33D-45C3-8226-3B2CE905BD2B}">
      <dgm:prSet/>
      <dgm:spPr>
        <a:solidFill>
          <a:schemeClr val="accent2">
            <a:alpha val="65000"/>
          </a:schemeClr>
        </a:solidFill>
      </dgm:spPr>
      <dgm:t>
        <a:bodyPr/>
        <a:lstStyle/>
        <a:p>
          <a:pPr rtl="0"/>
          <a:r>
            <a:rPr lang="en-IN" smtClean="0"/>
            <a:t>Cross Section of RFA Needdle</a:t>
          </a:r>
          <a:endParaRPr lang="en-IN"/>
        </a:p>
      </dgm:t>
    </dgm:pt>
    <dgm:pt modelId="{D8A27C69-16FB-419E-869D-12808B8D79AD}" type="parTrans" cxnId="{C50206D3-E9B2-4A12-A300-F3492D8FD30C}">
      <dgm:prSet/>
      <dgm:spPr/>
      <dgm:t>
        <a:bodyPr/>
        <a:lstStyle/>
        <a:p>
          <a:endParaRPr lang="en-US"/>
        </a:p>
      </dgm:t>
    </dgm:pt>
    <dgm:pt modelId="{96A94DD4-6BB9-4B06-A996-BAEEDA85F186}" type="sibTrans" cxnId="{C50206D3-E9B2-4A12-A300-F3492D8FD30C}">
      <dgm:prSet/>
      <dgm:spPr/>
      <dgm:t>
        <a:bodyPr/>
        <a:lstStyle/>
        <a:p>
          <a:endParaRPr lang="en-US"/>
        </a:p>
      </dgm:t>
    </dgm:pt>
    <dgm:pt modelId="{52FD0F97-B8FD-499F-9304-AC33C808DFE8}" type="pres">
      <dgm:prSet presAssocID="{9B21E8B0-CCFC-487C-9010-BEDD35CCC108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7C1B9F-DEB8-4EE0-B186-9E0A57B63CDE}" type="pres">
      <dgm:prSet presAssocID="{B92A9FA4-A33D-45C3-8226-3B2CE905BD2B}" presName="circle1" presStyleLbl="node1" presStyleIdx="0" presStyleCnt="1"/>
      <dgm:spPr/>
    </dgm:pt>
    <dgm:pt modelId="{B330537C-8D57-40EC-96F5-E6C9D71CCE6B}" type="pres">
      <dgm:prSet presAssocID="{B92A9FA4-A33D-45C3-8226-3B2CE905BD2B}" presName="space" presStyleCnt="0"/>
      <dgm:spPr/>
    </dgm:pt>
    <dgm:pt modelId="{66CE4A86-6EC7-47C7-BA10-EF9C1440C113}" type="pres">
      <dgm:prSet presAssocID="{B92A9FA4-A33D-45C3-8226-3B2CE905BD2B}" presName="rect1" presStyleLbl="alignAcc1" presStyleIdx="0" presStyleCnt="1"/>
      <dgm:spPr/>
      <dgm:t>
        <a:bodyPr/>
        <a:lstStyle/>
        <a:p>
          <a:endParaRPr lang="en-US"/>
        </a:p>
      </dgm:t>
    </dgm:pt>
    <dgm:pt modelId="{BC090CEC-3B0F-4EE3-AD6B-E79E2E5FCFDE}" type="pres">
      <dgm:prSet presAssocID="{B92A9FA4-A33D-45C3-8226-3B2CE905BD2B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DDBD51-BB52-43D2-806A-E42A45783BC0}" type="presOf" srcId="{B92A9FA4-A33D-45C3-8226-3B2CE905BD2B}" destId="{66CE4A86-6EC7-47C7-BA10-EF9C1440C113}" srcOrd="0" destOrd="0" presId="urn:microsoft.com/office/officeart/2005/8/layout/target3"/>
    <dgm:cxn modelId="{EC95875F-746F-4292-B2FD-FA5125745CBA}" type="presOf" srcId="{9B21E8B0-CCFC-487C-9010-BEDD35CCC108}" destId="{52FD0F97-B8FD-499F-9304-AC33C808DFE8}" srcOrd="0" destOrd="0" presId="urn:microsoft.com/office/officeart/2005/8/layout/target3"/>
    <dgm:cxn modelId="{1A77FAAC-94B7-44D9-B705-1B54B2B41E90}" type="presOf" srcId="{B92A9FA4-A33D-45C3-8226-3B2CE905BD2B}" destId="{BC090CEC-3B0F-4EE3-AD6B-E79E2E5FCFDE}" srcOrd="1" destOrd="0" presId="urn:microsoft.com/office/officeart/2005/8/layout/target3"/>
    <dgm:cxn modelId="{C50206D3-E9B2-4A12-A300-F3492D8FD30C}" srcId="{9B21E8B0-CCFC-487C-9010-BEDD35CCC108}" destId="{B92A9FA4-A33D-45C3-8226-3B2CE905BD2B}" srcOrd="0" destOrd="0" parTransId="{D8A27C69-16FB-419E-869D-12808B8D79AD}" sibTransId="{96A94DD4-6BB9-4B06-A996-BAEEDA85F186}"/>
    <dgm:cxn modelId="{C8A54085-9B33-4750-B800-E13050678479}" type="presParOf" srcId="{52FD0F97-B8FD-499F-9304-AC33C808DFE8}" destId="{FC7C1B9F-DEB8-4EE0-B186-9E0A57B63CDE}" srcOrd="0" destOrd="0" presId="urn:microsoft.com/office/officeart/2005/8/layout/target3"/>
    <dgm:cxn modelId="{F9E88207-DEEB-4A83-81EB-F29B2A2DE305}" type="presParOf" srcId="{52FD0F97-B8FD-499F-9304-AC33C808DFE8}" destId="{B330537C-8D57-40EC-96F5-E6C9D71CCE6B}" srcOrd="1" destOrd="0" presId="urn:microsoft.com/office/officeart/2005/8/layout/target3"/>
    <dgm:cxn modelId="{B5463492-7B15-41BD-B403-BB8362577DE0}" type="presParOf" srcId="{52FD0F97-B8FD-499F-9304-AC33C808DFE8}" destId="{66CE4A86-6EC7-47C7-BA10-EF9C1440C113}" srcOrd="2" destOrd="0" presId="urn:microsoft.com/office/officeart/2005/8/layout/target3"/>
    <dgm:cxn modelId="{518B0A98-7EBE-4AE7-B2BB-43B7F19A6126}" type="presParOf" srcId="{52FD0F97-B8FD-499F-9304-AC33C808DFE8}" destId="{BC090CEC-3B0F-4EE3-AD6B-E79E2E5FCFDE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62BC1C-90E9-4926-8F73-78E4CB96A676}" type="doc">
      <dgm:prSet loTypeId="urn:microsoft.com/office/officeart/2005/8/layout/vList5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46D2B1A-BBDD-4B92-B2CE-46BB01011BC7}" type="pres">
      <dgm:prSet presAssocID="{0F62BC1C-90E9-4926-8F73-78E4CB96A6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D0C02012-129A-40E5-8500-1A894CDFF874}" type="presOf" srcId="{0F62BC1C-90E9-4926-8F73-78E4CB96A676}" destId="{546D2B1A-BBDD-4B92-B2CE-46BB01011BC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0533D-E1BA-48E7-801D-9E4CB1B22F87}">
      <dsp:nvSpPr>
        <dsp:cNvPr id="0" name=""/>
        <dsp:cNvSpPr/>
      </dsp:nvSpPr>
      <dsp:spPr>
        <a:xfrm>
          <a:off x="2391" y="115086"/>
          <a:ext cx="4715402" cy="9680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0" bIns="40005" numCol="1" spcCol="1270" anchor="ctr" anchorCtr="0">
          <a:noAutofit/>
        </a:bodyPr>
        <a:lstStyle/>
        <a:p>
          <a:pPr lvl="0" algn="ctr" defTabSz="2800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6300" b="1" i="1" u="sng" kern="1200" dirty="0" smtClean="0"/>
            <a:t>Outlines</a:t>
          </a:r>
          <a:endParaRPr lang="en-IN" sz="6300" kern="1200" dirty="0"/>
        </a:p>
      </dsp:txBody>
      <dsp:txXfrm>
        <a:off x="486394" y="115086"/>
        <a:ext cx="3747396" cy="968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F92DD-301E-44F1-BC52-14BDEFE81653}">
      <dsp:nvSpPr>
        <dsp:cNvPr id="0" name=""/>
        <dsp:cNvSpPr/>
      </dsp:nvSpPr>
      <dsp:spPr>
        <a:xfrm rot="5400000">
          <a:off x="2753831" y="-986836"/>
          <a:ext cx="787345" cy="2962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Reports on Cancer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Cancer Therapy </a:t>
          </a:r>
          <a:endParaRPr lang="en-US" sz="2000" kern="1200" dirty="0"/>
        </a:p>
      </dsp:txBody>
      <dsp:txXfrm rot="-5400000">
        <a:off x="1666326" y="139104"/>
        <a:ext cx="2923922" cy="710475"/>
      </dsp:txXfrm>
    </dsp:sp>
    <dsp:sp modelId="{C19AA6CD-48A0-410D-8415-F54AF76DD5BE}">
      <dsp:nvSpPr>
        <dsp:cNvPr id="0" name=""/>
        <dsp:cNvSpPr/>
      </dsp:nvSpPr>
      <dsp:spPr>
        <a:xfrm>
          <a:off x="0" y="2250"/>
          <a:ext cx="1666325" cy="9841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Overview</a:t>
          </a:r>
          <a:endParaRPr lang="en-US" sz="1500" kern="1200" dirty="0"/>
        </a:p>
      </dsp:txBody>
      <dsp:txXfrm>
        <a:off x="48044" y="50294"/>
        <a:ext cx="1570237" cy="888093"/>
      </dsp:txXfrm>
    </dsp:sp>
    <dsp:sp modelId="{5430545D-A90C-4800-89E6-20B59BDA299C}">
      <dsp:nvSpPr>
        <dsp:cNvPr id="0" name=""/>
        <dsp:cNvSpPr/>
      </dsp:nvSpPr>
      <dsp:spPr>
        <a:xfrm rot="5400000">
          <a:off x="2753831" y="40373"/>
          <a:ext cx="787345" cy="2962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An Introduction</a:t>
          </a:r>
          <a:endParaRPr lang="en-US" sz="2000" kern="1200" dirty="0"/>
        </a:p>
      </dsp:txBody>
      <dsp:txXfrm rot="-5400000">
        <a:off x="1666326" y="1166314"/>
        <a:ext cx="2923922" cy="710475"/>
      </dsp:txXfrm>
    </dsp:sp>
    <dsp:sp modelId="{C9045AFA-72CB-43DF-B953-91CF3E1E4F6E}">
      <dsp:nvSpPr>
        <dsp:cNvPr id="0" name=""/>
        <dsp:cNvSpPr/>
      </dsp:nvSpPr>
      <dsp:spPr>
        <a:xfrm>
          <a:off x="0" y="1035642"/>
          <a:ext cx="1666325" cy="9841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Radio Frequency Ablation (R.F.A.)</a:t>
          </a:r>
          <a:endParaRPr lang="en-US" sz="1500" kern="1200" dirty="0"/>
        </a:p>
      </dsp:txBody>
      <dsp:txXfrm>
        <a:off x="48044" y="1083686"/>
        <a:ext cx="1570237" cy="888093"/>
      </dsp:txXfrm>
    </dsp:sp>
    <dsp:sp modelId="{65549E75-CBEB-4FBA-9BCA-20D3B78C8674}">
      <dsp:nvSpPr>
        <dsp:cNvPr id="0" name=""/>
        <dsp:cNvSpPr/>
      </dsp:nvSpPr>
      <dsp:spPr>
        <a:xfrm rot="5400000">
          <a:off x="2753831" y="1079945"/>
          <a:ext cx="787345" cy="2962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Bio-Heat Equation for cancer tumor</a:t>
          </a:r>
          <a:endParaRPr lang="en-US" sz="2000" kern="1200" dirty="0"/>
        </a:p>
      </dsp:txBody>
      <dsp:txXfrm rot="-5400000">
        <a:off x="1666326" y="2205886"/>
        <a:ext cx="2923922" cy="710475"/>
      </dsp:txXfrm>
    </dsp:sp>
    <dsp:sp modelId="{8F61BE2E-7621-4D0C-A57E-418F8E2E69F9}">
      <dsp:nvSpPr>
        <dsp:cNvPr id="0" name=""/>
        <dsp:cNvSpPr/>
      </dsp:nvSpPr>
      <dsp:spPr>
        <a:xfrm>
          <a:off x="0" y="2069033"/>
          <a:ext cx="1666325" cy="9841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Mathematical</a:t>
          </a:r>
          <a:r>
            <a:rPr lang="en-US" sz="1500" kern="1200" baseline="0" dirty="0" smtClean="0"/>
            <a:t> Modelling</a:t>
          </a:r>
          <a:endParaRPr lang="en-US" sz="1500" kern="1200" dirty="0"/>
        </a:p>
      </dsp:txBody>
      <dsp:txXfrm>
        <a:off x="48044" y="2117077"/>
        <a:ext cx="1570237" cy="888093"/>
      </dsp:txXfrm>
    </dsp:sp>
    <dsp:sp modelId="{63DBC85C-15CB-4AB6-A4B6-B865EAAB96CB}">
      <dsp:nvSpPr>
        <dsp:cNvPr id="0" name=""/>
        <dsp:cNvSpPr/>
      </dsp:nvSpPr>
      <dsp:spPr>
        <a:xfrm rot="5400000">
          <a:off x="2719509" y="2079224"/>
          <a:ext cx="787345" cy="303058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Tips for Caner Prevention</a:t>
          </a:r>
          <a:endParaRPr lang="en-US" sz="2000" kern="1200" dirty="0"/>
        </a:p>
      </dsp:txBody>
      <dsp:txXfrm rot="-5400000">
        <a:off x="1597892" y="3239277"/>
        <a:ext cx="2992146" cy="710475"/>
      </dsp:txXfrm>
    </dsp:sp>
    <dsp:sp modelId="{F7647A49-E0AE-403F-A42E-57E1397985F2}">
      <dsp:nvSpPr>
        <dsp:cNvPr id="0" name=""/>
        <dsp:cNvSpPr/>
      </dsp:nvSpPr>
      <dsp:spPr>
        <a:xfrm>
          <a:off x="0" y="3102424"/>
          <a:ext cx="1597891" cy="9841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Press Information Bureau (P.I.B.) Report</a:t>
          </a:r>
          <a:endParaRPr lang="en-US" sz="1500" kern="1200" dirty="0"/>
        </a:p>
      </dsp:txBody>
      <dsp:txXfrm>
        <a:off x="48044" y="3150468"/>
        <a:ext cx="1501803" cy="888093"/>
      </dsp:txXfrm>
    </dsp:sp>
    <dsp:sp modelId="{EAF0AA8B-AFE4-4345-AA57-1D955831B46A}">
      <dsp:nvSpPr>
        <dsp:cNvPr id="0" name=""/>
        <dsp:cNvSpPr/>
      </dsp:nvSpPr>
      <dsp:spPr>
        <a:xfrm>
          <a:off x="0" y="4138066"/>
          <a:ext cx="4624166" cy="984181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i="0" kern="1200" dirty="0" smtClean="0">
              <a:solidFill>
                <a:schemeClr val="tx1"/>
              </a:solidFill>
            </a:rPr>
            <a:t>◉ References</a:t>
          </a:r>
          <a:r>
            <a:rPr lang="en-IN" sz="1800" kern="1200" dirty="0" smtClean="0"/>
            <a:t> </a:t>
          </a:r>
          <a:endParaRPr lang="en-US" sz="1800" kern="1200" dirty="0"/>
        </a:p>
      </dsp:txBody>
      <dsp:txXfrm>
        <a:off x="48044" y="4186110"/>
        <a:ext cx="4528078" cy="888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4CA5D-5C3C-4EBD-B347-A98F44D7D442}">
      <dsp:nvSpPr>
        <dsp:cNvPr id="0" name=""/>
        <dsp:cNvSpPr/>
      </dsp:nvSpPr>
      <dsp:spPr>
        <a:xfrm>
          <a:off x="0" y="0"/>
          <a:ext cx="11414234" cy="1175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900" b="1" kern="1200" dirty="0" smtClean="0"/>
            <a:t>Animation of liver t</a:t>
          </a:r>
          <a:r>
            <a:rPr lang="en-IN" sz="4900" b="1" i="0" kern="1200" dirty="0" smtClean="0"/>
            <a:t>umou</a:t>
          </a:r>
          <a:r>
            <a:rPr lang="en-IN" sz="4900" b="1" i="1" kern="1200" dirty="0" smtClean="0"/>
            <a:t>r</a:t>
          </a:r>
          <a:r>
            <a:rPr lang="en-IN" sz="4900" b="1" kern="1200" dirty="0" smtClean="0"/>
            <a:t> RFA Treatment</a:t>
          </a:r>
          <a:endParaRPr lang="en-IN" sz="4900" kern="1200" dirty="0"/>
        </a:p>
      </dsp:txBody>
      <dsp:txXfrm>
        <a:off x="57372" y="57372"/>
        <a:ext cx="11299490" cy="1060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1C838-5247-4170-B362-F39DF2035A46}">
      <dsp:nvSpPr>
        <dsp:cNvPr id="0" name=""/>
        <dsp:cNvSpPr/>
      </dsp:nvSpPr>
      <dsp:spPr>
        <a:xfrm>
          <a:off x="10951" y="0"/>
          <a:ext cx="11203896" cy="13255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  <a:reflection blurRad="6350" stA="50000" endA="300" endPos="5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ctr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700" b="1" kern="1200" smtClean="0"/>
            <a:t>Mathematical Statements for :  </a:t>
          </a:r>
          <a:endParaRPr lang="en-IN" sz="5700" kern="1200"/>
        </a:p>
      </dsp:txBody>
      <dsp:txXfrm>
        <a:off x="49775" y="38824"/>
        <a:ext cx="11126248" cy="12479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3AA07-9084-4CCB-A5D2-E968C4E48997}">
      <dsp:nvSpPr>
        <dsp:cNvPr id="0" name=""/>
        <dsp:cNvSpPr/>
      </dsp:nvSpPr>
      <dsp:spPr>
        <a:xfrm rot="10800000">
          <a:off x="1968925" y="1488"/>
          <a:ext cx="7010758" cy="81223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171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b="1" kern="1200" smtClean="0"/>
            <a:t>Heat transfer from RFA needle to the liver</a:t>
          </a:r>
          <a:endParaRPr lang="en-IN" sz="2500" kern="1200"/>
        </a:p>
      </dsp:txBody>
      <dsp:txXfrm rot="10800000">
        <a:off x="2171982" y="1488"/>
        <a:ext cx="6807701" cy="812230"/>
      </dsp:txXfrm>
    </dsp:sp>
    <dsp:sp modelId="{1FED797F-53CB-428F-8BD2-52B2EF2161D2}">
      <dsp:nvSpPr>
        <dsp:cNvPr id="0" name=""/>
        <dsp:cNvSpPr/>
      </dsp:nvSpPr>
      <dsp:spPr>
        <a:xfrm>
          <a:off x="1562810" y="1488"/>
          <a:ext cx="812230" cy="81223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EBE1D-9778-42B2-BED8-9C28B29220D4}">
      <dsp:nvSpPr>
        <dsp:cNvPr id="0" name=""/>
        <dsp:cNvSpPr/>
      </dsp:nvSpPr>
      <dsp:spPr>
        <a:xfrm rot="10800000">
          <a:off x="1968925" y="1039658"/>
          <a:ext cx="7010758" cy="812230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reflection blurRad="6350" stA="50000" endA="300" endPos="55500" dist="1016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171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b="1" kern="1200" smtClean="0"/>
            <a:t>Power generation or Heat Source from needle</a:t>
          </a:r>
          <a:endParaRPr lang="en-IN" sz="2500" kern="1200"/>
        </a:p>
      </dsp:txBody>
      <dsp:txXfrm rot="10800000">
        <a:off x="2171982" y="1039658"/>
        <a:ext cx="6807701" cy="812230"/>
      </dsp:txXfrm>
    </dsp:sp>
    <dsp:sp modelId="{49DC6ADA-CBB7-4F0D-9AD4-E5C8C0A631B6}">
      <dsp:nvSpPr>
        <dsp:cNvPr id="0" name=""/>
        <dsp:cNvSpPr/>
      </dsp:nvSpPr>
      <dsp:spPr>
        <a:xfrm>
          <a:off x="1562810" y="1039658"/>
          <a:ext cx="812230" cy="812230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2A55D-EEE2-4352-826F-43B5AD883F8E}">
      <dsp:nvSpPr>
        <dsp:cNvPr id="0" name=""/>
        <dsp:cNvSpPr/>
      </dsp:nvSpPr>
      <dsp:spPr>
        <a:xfrm rot="10800000">
          <a:off x="1968925" y="2077828"/>
          <a:ext cx="7010758" cy="81223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171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b="1" kern="1200" smtClean="0"/>
            <a:t>Temperature controlled power supply</a:t>
          </a:r>
          <a:endParaRPr lang="en-IN" sz="2500" kern="1200"/>
        </a:p>
      </dsp:txBody>
      <dsp:txXfrm rot="10800000">
        <a:off x="2171982" y="2077828"/>
        <a:ext cx="6807701" cy="812230"/>
      </dsp:txXfrm>
    </dsp:sp>
    <dsp:sp modelId="{7F9C53FA-A540-4782-B15B-E03730BED899}">
      <dsp:nvSpPr>
        <dsp:cNvPr id="0" name=""/>
        <dsp:cNvSpPr/>
      </dsp:nvSpPr>
      <dsp:spPr>
        <a:xfrm>
          <a:off x="1562810" y="2077828"/>
          <a:ext cx="812230" cy="812230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EDD63-EC29-4E0E-A544-9CB14B14090B}">
      <dsp:nvSpPr>
        <dsp:cNvPr id="0" name=""/>
        <dsp:cNvSpPr/>
      </dsp:nvSpPr>
      <dsp:spPr>
        <a:xfrm rot="10800000">
          <a:off x="1968925" y="3115997"/>
          <a:ext cx="7010758" cy="812230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171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b="1" kern="1200" dirty="0" smtClean="0"/>
            <a:t>Cell death due to temperature</a:t>
          </a:r>
          <a:endParaRPr lang="en-IN" sz="2500" kern="1200" dirty="0"/>
        </a:p>
      </dsp:txBody>
      <dsp:txXfrm rot="10800000">
        <a:off x="2171982" y="3115997"/>
        <a:ext cx="6807701" cy="812230"/>
      </dsp:txXfrm>
    </dsp:sp>
    <dsp:sp modelId="{B93049E3-4F84-4DF8-9271-6D9D85A5D968}">
      <dsp:nvSpPr>
        <dsp:cNvPr id="0" name=""/>
        <dsp:cNvSpPr/>
      </dsp:nvSpPr>
      <dsp:spPr>
        <a:xfrm>
          <a:off x="1562810" y="3115997"/>
          <a:ext cx="812230" cy="812230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59D64-347C-4E22-AD3E-8D34519936B5}">
      <dsp:nvSpPr>
        <dsp:cNvPr id="0" name=""/>
        <dsp:cNvSpPr/>
      </dsp:nvSpPr>
      <dsp:spPr>
        <a:xfrm>
          <a:off x="0" y="62526"/>
          <a:ext cx="11774215" cy="1199250"/>
        </a:xfrm>
        <a:prstGeom prst="roundRect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000" b="1" kern="1200" dirty="0" smtClean="0"/>
            <a:t>Mathematical  Model   For  Heat  Equation</a:t>
          </a:r>
          <a:endParaRPr lang="en-IN" sz="5000" kern="1200" dirty="0"/>
        </a:p>
      </dsp:txBody>
      <dsp:txXfrm>
        <a:off x="58543" y="121069"/>
        <a:ext cx="11657129" cy="10821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8C97F-AA51-4A3A-8630-09F011908691}">
      <dsp:nvSpPr>
        <dsp:cNvPr id="0" name=""/>
        <dsp:cNvSpPr/>
      </dsp:nvSpPr>
      <dsp:spPr>
        <a:xfrm>
          <a:off x="-493985" y="0"/>
          <a:ext cx="987971" cy="987971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5F1D4-86D6-4E81-967B-994BFD7EC241}">
      <dsp:nvSpPr>
        <dsp:cNvPr id="0" name=""/>
        <dsp:cNvSpPr/>
      </dsp:nvSpPr>
      <dsp:spPr>
        <a:xfrm>
          <a:off x="0" y="0"/>
          <a:ext cx="5318235" cy="987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500" b="1" kern="1200" dirty="0" smtClean="0"/>
            <a:t>Initial Assumptions </a:t>
          </a:r>
          <a:endParaRPr lang="en-IN" sz="4500" kern="1200" dirty="0"/>
        </a:p>
      </dsp:txBody>
      <dsp:txXfrm>
        <a:off x="0" y="0"/>
        <a:ext cx="5318235" cy="98797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C1B9F-DEB8-4EE0-B186-9E0A57B63CDE}">
      <dsp:nvSpPr>
        <dsp:cNvPr id="0" name=""/>
        <dsp:cNvSpPr/>
      </dsp:nvSpPr>
      <dsp:spPr>
        <a:xfrm>
          <a:off x="0" y="0"/>
          <a:ext cx="367862" cy="36786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CE4A86-6EC7-47C7-BA10-EF9C1440C113}">
      <dsp:nvSpPr>
        <dsp:cNvPr id="0" name=""/>
        <dsp:cNvSpPr/>
      </dsp:nvSpPr>
      <dsp:spPr>
        <a:xfrm>
          <a:off x="183931" y="0"/>
          <a:ext cx="3410607" cy="367862"/>
        </a:xfrm>
        <a:prstGeom prst="rect">
          <a:avLst/>
        </a:prstGeom>
        <a:solidFill>
          <a:schemeClr val="accent2">
            <a:alpha val="6500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smtClean="0"/>
            <a:t>Cross Section of RFA Needdle</a:t>
          </a:r>
          <a:endParaRPr lang="en-IN" sz="1700" kern="1200"/>
        </a:p>
      </dsp:txBody>
      <dsp:txXfrm>
        <a:off x="183931" y="0"/>
        <a:ext cx="3410607" cy="367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78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692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40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472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43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2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48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10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04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54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22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51B9F-7FC9-4E5A-8648-A7F92439B0D9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FB71E-9CE7-4B9D-94D1-8158A5703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72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about-cancer/treatment/types" TargetMode="External"/><Relationship Id="rId2" Type="http://schemas.openxmlformats.org/officeDocument/2006/relationships/hyperlink" Target="https://www.ncbi.nlm.nih.gov/pmc/articles/PMC862464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b.gov.in/" TargetMode="External"/><Relationship Id="rId4" Type="http://schemas.openxmlformats.org/officeDocument/2006/relationships/hyperlink" Target="https://www.youtube.com/watch?v=ghMfRYiDo9k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7.jpg"/><Relationship Id="rId18" Type="http://schemas.microsoft.com/office/2007/relationships/diagramDrawing" Target="../diagrams/drawing8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6.png"/><Relationship Id="rId12" Type="http://schemas.microsoft.com/office/2007/relationships/diagramDrawing" Target="../diagrams/drawing7.xml"/><Relationship Id="rId17" Type="http://schemas.openxmlformats.org/officeDocument/2006/relationships/diagramColors" Target="../diagrams/colors8.xml"/><Relationship Id="rId2" Type="http://schemas.openxmlformats.org/officeDocument/2006/relationships/diagramData" Target="../diagrams/data6.xml"/><Relationship Id="rId16" Type="http://schemas.openxmlformats.org/officeDocument/2006/relationships/diagramQuickStyle" Target="../diagrams/quickStyle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5" Type="http://schemas.openxmlformats.org/officeDocument/2006/relationships/diagramColors" Target="../diagrams/colors6.xml"/><Relationship Id="rId15" Type="http://schemas.openxmlformats.org/officeDocument/2006/relationships/diagramLayout" Target="../diagrams/layout8.xml"/><Relationship Id="rId10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Relationship Id="rId14" Type="http://schemas.openxmlformats.org/officeDocument/2006/relationships/diagramData" Target="../diagrams/data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8166" y="0"/>
            <a:ext cx="11772823" cy="14714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u="sng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APPLICATIONT OF MATHEMATICS </a:t>
            </a:r>
          </a:p>
          <a:p>
            <a:pPr algn="ctr"/>
            <a:r>
              <a:rPr lang="en-IN" sz="4000" b="1" u="sng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IN </a:t>
            </a:r>
            <a:r>
              <a:rPr lang="en-IN" sz="4000" b="1" u="sng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CANCER  TREATMENT </a:t>
            </a:r>
            <a:endParaRPr lang="en-IN" sz="4000" b="1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389333"/>
            <a:ext cx="12023835" cy="1545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b="1" dirty="0" smtClean="0">
              <a:solidFill>
                <a:schemeClr val="accent5"/>
              </a:solidFill>
              <a:latin typeface="Algerian" panose="04020705040A02060702" pitchFamily="82" charset="0"/>
            </a:endParaRPr>
          </a:p>
          <a:p>
            <a:pPr algn="ctr"/>
            <a:r>
              <a:rPr lang="en-IN" sz="3600" b="1" u="sng" dirty="0">
                <a:solidFill>
                  <a:srgbClr val="FF0000"/>
                </a:solidFill>
                <a:latin typeface="Algerian" panose="04020705040A02060702" pitchFamily="82" charset="0"/>
              </a:rPr>
              <a:t>National  Institute  Of  Technology ,  </a:t>
            </a:r>
            <a:r>
              <a:rPr lang="en-IN" sz="3600" b="1" u="sng" dirty="0" smtClean="0">
                <a:solidFill>
                  <a:srgbClr val="FF0000"/>
                </a:solidFill>
                <a:latin typeface="Algerian" panose="04020705040A02060702" pitchFamily="82" charset="0"/>
              </a:rPr>
              <a:t>Warangal</a:t>
            </a:r>
            <a:endParaRPr lang="en-IN" sz="3600" b="1" dirty="0">
              <a:solidFill>
                <a:schemeClr val="accent5"/>
              </a:solidFill>
              <a:latin typeface="Algerian" panose="04020705040A02060702" pitchFamily="82" charset="0"/>
            </a:endParaRPr>
          </a:p>
          <a:p>
            <a:pPr algn="ctr"/>
            <a:r>
              <a:rPr lang="en-IN" sz="3600" b="1" dirty="0" smtClean="0">
                <a:solidFill>
                  <a:schemeClr val="accent5"/>
                </a:solidFill>
                <a:latin typeface="Algerian" panose="04020705040A02060702" pitchFamily="82" charset="0"/>
              </a:rPr>
              <a:t>Department   </a:t>
            </a:r>
            <a:r>
              <a:rPr lang="en-IN" sz="3600" b="1" dirty="0">
                <a:solidFill>
                  <a:schemeClr val="accent5"/>
                </a:solidFill>
                <a:latin typeface="Algerian" panose="04020705040A02060702" pitchFamily="82" charset="0"/>
              </a:rPr>
              <a:t>Of   Mathematics</a:t>
            </a:r>
          </a:p>
          <a:p>
            <a:pPr algn="ctr"/>
            <a:r>
              <a:rPr lang="en-IN" sz="3600" b="1" dirty="0">
                <a:solidFill>
                  <a:schemeClr val="accent5"/>
                </a:solidFill>
                <a:latin typeface="Algerian" panose="04020705040A02060702" pitchFamily="82" charset="0"/>
              </a:rPr>
              <a:t>(Applied   Mathematics)</a:t>
            </a:r>
            <a:endParaRPr lang="en-IN" sz="3600" b="1" u="sng" dirty="0" smtClean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 algn="ctr"/>
            <a:endParaRPr lang="en-IN" sz="3600" b="1" dirty="0">
              <a:solidFill>
                <a:schemeClr val="accent5"/>
              </a:solidFill>
              <a:latin typeface="Algerian" panose="04020705040A02060702" pitchFamily="8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679" y="2779059"/>
            <a:ext cx="3405352" cy="2608729"/>
          </a:xfrm>
          <a:prstGeom prst="rect">
            <a:avLst/>
          </a:prstGeom>
        </p:spPr>
      </p:pic>
      <p:sp>
        <p:nvSpPr>
          <p:cNvPr id="17" name="Round Single Corner Rectangle 16"/>
          <p:cNvSpPr/>
          <p:nvPr/>
        </p:nvSpPr>
        <p:spPr>
          <a:xfrm>
            <a:off x="2886944" y="1436826"/>
            <a:ext cx="6117021" cy="1355834"/>
          </a:xfrm>
          <a:prstGeom prst="round1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i="1" dirty="0" smtClean="0">
                <a:solidFill>
                  <a:schemeClr val="accent5"/>
                </a:solidFill>
                <a:latin typeface="Algerian" panose="04020705040A02060702" pitchFamily="82" charset="0"/>
              </a:rPr>
              <a:t>Rajput </a:t>
            </a:r>
            <a:r>
              <a:rPr lang="en-IN" sz="4000" b="1" i="1" dirty="0" err="1" smtClean="0">
                <a:solidFill>
                  <a:schemeClr val="accent5"/>
                </a:solidFill>
                <a:latin typeface="Algerian" panose="04020705040A02060702" pitchFamily="82" charset="0"/>
              </a:rPr>
              <a:t>Sugam</a:t>
            </a:r>
            <a:r>
              <a:rPr lang="en-IN" sz="4000" b="1" i="1" dirty="0" smtClean="0">
                <a:solidFill>
                  <a:schemeClr val="accent5"/>
                </a:solidFill>
                <a:latin typeface="Algerian" panose="04020705040A02060702" pitchFamily="82" charset="0"/>
              </a:rPr>
              <a:t> Singh</a:t>
            </a:r>
          </a:p>
          <a:p>
            <a:pPr algn="ctr"/>
            <a:r>
              <a:rPr lang="en-IN" sz="4000" b="1" i="1" dirty="0" smtClean="0">
                <a:solidFill>
                  <a:srgbClr val="7030A0"/>
                </a:solidFill>
                <a:latin typeface="Algerian" panose="04020705040A02060702" pitchFamily="82" charset="0"/>
              </a:rPr>
              <a:t>22MAC1R22</a:t>
            </a:r>
            <a:endParaRPr lang="en-IN" sz="3600" b="1" i="1" dirty="0" smtClean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3586" y="2007476"/>
            <a:ext cx="8177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7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8259" y="161365"/>
                <a:ext cx="11905129" cy="605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Heat Flux </a:t>
                </a:r>
                <a:r>
                  <a:rPr lang="en-IN" dirty="0" smtClean="0"/>
                  <a:t>:  </a:t>
                </a:r>
                <a:r>
                  <a:rPr lang="en-IN" sz="2400" dirty="0" smtClean="0"/>
                  <a:t>The rate of heat passing through a cross section , per unit area , per unit time</a:t>
                </a:r>
              </a:p>
              <a:p>
                <a:endParaRPr lang="en-IN" sz="2400" dirty="0" smtClean="0">
                  <a:solidFill>
                    <a:srgbClr val="FF0000"/>
                  </a:solidFill>
                </a:endParaRPr>
              </a:p>
              <a:p>
                <a:r>
                  <a:rPr lang="en-IN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Net rate of heat conducted in &amp; out of cross section =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  <m:r>
                      <a:rPr lang="en-IN" sz="2800" b="1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IN" sz="2800" b="1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IN" sz="2800" b="1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𝛅</m:t>
                        </m:r>
                        <m:r>
                          <a:rPr lang="en-IN" sz="28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sz="2800" b="1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endParaRPr lang="en-IN" sz="2800" b="1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en-IN" sz="2800" b="1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IN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8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1" dirty="0" err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2800" b="1" i="1" dirty="0" err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b="1" i="1" dirty="0" err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sz="28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denotes temperature of rod at time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IN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, and position x</a:t>
                </a:r>
              </a:p>
              <a:p>
                <a:endParaRPr lang="en-IN" dirty="0"/>
              </a:p>
              <a:p>
                <a:r>
                  <a:rPr lang="en-IN" sz="2800" b="1" dirty="0" smtClean="0"/>
                  <a:t>Since some of the heat is absorbed by the rod therefore temperature at time T(</a:t>
                </a:r>
                <a:r>
                  <a:rPr lang="en-IN" sz="2800" b="1" dirty="0" err="1" smtClean="0"/>
                  <a:t>x,t</a:t>
                </a:r>
                <a:r>
                  <a:rPr lang="en-IN" sz="2800" b="1" dirty="0" smtClean="0"/>
                  <a:t>+) is not same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sz="2800" b="1" dirty="0" smtClean="0">
                    <a:solidFill>
                      <a:srgbClr val="7030A0"/>
                    </a:solidFill>
                  </a:rPr>
                  <a:t> Temperature difference =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28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sz="28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IN" sz="28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IN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28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b="1" dirty="0" smtClean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Rate of change of heat content =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IN" sz="2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IN" sz="2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IN" sz="2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IN" sz="2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f>
                      <m:fPr>
                        <m:ctrlP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IN" sz="2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endParaRPr lang="en-IN" b="1" dirty="0" smtClean="0"/>
              </a:p>
              <a:p>
                <a:endParaRPr lang="en-IN" dirty="0" smtClean="0"/>
              </a:p>
              <a:p>
                <a:r>
                  <a:rPr lang="en-IN" sz="2800" b="1" dirty="0" smtClean="0"/>
                  <a:t>Where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𝜶𝝐</m:t>
                    </m:r>
                    <m:d>
                      <m:dPr>
                        <m:ctrlP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IN" sz="2800" b="1" dirty="0" smtClean="0">
                  <a:ea typeface="Cambria Math" panose="02040503050406030204" pitchFamily="18" charset="0"/>
                </a:endParaRPr>
              </a:p>
              <a:p>
                <a:r>
                  <a:rPr lang="en-IN" sz="2800" b="1" dirty="0" smtClean="0"/>
                  <a:t>             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𝒔𝒑𝒆𝒄𝒊𝒇𝒊𝒄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𝒉𝒆𝒂𝒕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𝒄𝒐𝒏𝒔𝒕𝒂𝒏𝒕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𝒎𝒆𝒕𝒂𝒍</m:t>
                    </m:r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59" y="161365"/>
                <a:ext cx="11905129" cy="6054863"/>
              </a:xfrm>
              <a:prstGeom prst="rect">
                <a:avLst/>
              </a:prstGeom>
              <a:blipFill>
                <a:blip r:embed="rId2"/>
                <a:stretch>
                  <a:fillRect l="-1075" t="-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80" y="3358179"/>
            <a:ext cx="3703320" cy="14097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91440" y="893031"/>
            <a:ext cx="1162431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37160" y="4206240"/>
            <a:ext cx="747522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24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3586" y="2007476"/>
            <a:ext cx="8177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7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8904" y="228600"/>
                <a:ext cx="11678479" cy="6276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Rate Of Change Of Heat Content = Net Rate Of Heat Conducted In And Out Of Cross Section</a:t>
                </a:r>
              </a:p>
              <a:p>
                <a:endParaRPr lang="en-IN" sz="2400" b="1" i="1" dirty="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IN" sz="24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4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IN" sz="24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IN" sz="24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IN" sz="24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IN" sz="24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IN" sz="24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f>
                      <m:fPr>
                        <m:ctrlP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IN" sz="24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en-IN" sz="2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400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  <m:r>
                      <a:rPr lang="en-IN" sz="2400" b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IN" sz="2400" b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IN" sz="2400" b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en-IN" sz="2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400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𝛅</m:t>
                        </m:r>
                        <m:r>
                          <a:rPr lang="en-IN" sz="2400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sz="2400" b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endParaRPr lang="en-IN" sz="2400" b="1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IN" sz="24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     </a:t>
                </a:r>
              </a:p>
              <a:p>
                <a:r>
                  <a:rPr lang="en-IN" sz="24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IN" sz="24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⇒    </m:t>
                    </m:r>
                    <m:r>
                      <a:rPr lang="en-IN" sz="2400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IN" sz="2400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f>
                      <m:fPr>
                        <m:ctrlPr>
                          <a:rPr lang="en-IN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IN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IN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IN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IN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IN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IN" sz="24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− </m:t>
                    </m:r>
                    <m:f>
                      <m:fPr>
                        <m:ctrlP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IN" sz="24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IN" sz="2400" b="1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en-IN" sz="2400" b="1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IN" sz="24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IN" sz="24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</a:t>
                </a:r>
              </a:p>
              <a:p>
                <a:r>
                  <a:rPr lang="en-IN" sz="24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IN" sz="24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</a:t>
                </a:r>
                <a:r>
                  <a:rPr lang="en-IN" sz="24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We know that </a:t>
                </a:r>
              </a:p>
              <a:p>
                <a:r>
                  <a:rPr lang="en-IN" sz="24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IN" sz="24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IN" sz="2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IN" sz="2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  <m:f>
                      <m:fPr>
                        <m:ctrlPr>
                          <a:rPr lang="en-IN" sz="24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𝒅𝑻</m:t>
                        </m:r>
                      </m:num>
                      <m:den>
                        <m:r>
                          <a:rPr lang="en-IN" sz="24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en-IN" sz="2400" b="1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en-IN" sz="2400" b="1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IN" sz="2800" b="1" dirty="0" smtClean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IN" sz="2800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IN" sz="2800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f>
                      <m:fPr>
                        <m:ctrlPr>
                          <a:rPr lang="en-IN" sz="28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IN" sz="28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en-IN" sz="2800" b="1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IN" sz="2800" b="1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1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IN" sz="28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IN" sz="28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IN" sz="28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IN" sz="28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IN" sz="2800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sz="28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800" b="1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IN" sz="2800" b="1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sz="28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sSup>
                          <m:sSupPr>
                            <m:ctrlPr>
                              <a:rPr lang="en-IN" sz="2800" b="1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IN" sz="2800" b="1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IN" sz="2800" b="1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IN" sz="2800" b="1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en-IN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IN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     </a:t>
                </a:r>
                <a:r>
                  <a:rPr lang="en-IN" sz="2400" b="1" i="1" dirty="0" smtClean="0">
                    <a:solidFill>
                      <a:schemeClr val="tx2">
                        <a:lumMod val="50000"/>
                      </a:schemeClr>
                    </a:solidFill>
                  </a:rPr>
                  <a:t>Which is a one dimension heat equation.</a:t>
                </a:r>
              </a:p>
              <a:p>
                <a:r>
                  <a:rPr lang="en-IN" sz="28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IN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IN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04" y="228600"/>
                <a:ext cx="11678479" cy="6276975"/>
              </a:xfrm>
              <a:prstGeom prst="rect">
                <a:avLst/>
              </a:prstGeom>
              <a:blipFill>
                <a:blip r:embed="rId2"/>
                <a:stretch>
                  <a:fillRect l="-731" t="-777" r="-7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02635" y="1759226"/>
            <a:ext cx="3369365" cy="884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321903" y="4293703"/>
            <a:ext cx="3945835" cy="10038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76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8" y="2260650"/>
            <a:ext cx="10962290" cy="41954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3986" y="273269"/>
            <a:ext cx="10951780" cy="15450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0" indent="-857250" algn="ctr">
              <a:buFont typeface="Wingdings" panose="05000000000000000000" pitchFamily="2" charset="2"/>
              <a:buChar char="Ø"/>
            </a:pPr>
            <a:r>
              <a:rPr lang="en-IN" sz="7200" b="1" i="1" dirty="0" smtClean="0">
                <a:solidFill>
                  <a:srgbClr val="FF0000"/>
                </a:solidFill>
              </a:rPr>
              <a:t>Bio Heat Equation</a:t>
            </a:r>
            <a:endParaRPr lang="en-IN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904" y="228600"/>
            <a:ext cx="11678479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rgbClr val="C00000"/>
                </a:solidFill>
              </a:rPr>
              <a:t>Tips For Cancer Prevention By Press Information Bureau  ( PIB )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33972435"/>
              </p:ext>
            </p:extLst>
          </p:nvPr>
        </p:nvGraphicFramePr>
        <p:xfrm>
          <a:off x="248478" y="1868557"/>
          <a:ext cx="11618844" cy="460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48478" y="1679713"/>
            <a:ext cx="1173811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FF0000"/>
                </a:solidFill>
              </a:rPr>
              <a:t>Avoid Tobacco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: Tobacco use, including smoking and chewing tobacco, is a significant risk factor for various types of cancer. </a:t>
            </a:r>
            <a:endParaRPr lang="en-US" sz="2400" b="1" i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FF0000"/>
                </a:solidFill>
              </a:rPr>
              <a:t>Physical Activity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: Engage in regular physical activity or exercise. Aim for at least 150 minutes of moderate-intensity exercise or 75 minutes of vigorous-intensity exercise per week</a:t>
            </a:r>
            <a:r>
              <a:rPr lang="en-US" sz="2400" b="1" i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FF0000"/>
                </a:solidFill>
              </a:rPr>
              <a:t>Limit Alcohol Consumption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: Excessive alcohol consumption is linked to an increased risk of several cancers, including breast, liver, and colorectal cancer. Limit alcohol intake or avoid it altogether.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FF0000"/>
                </a:solidFill>
              </a:rPr>
              <a:t>Occupational and Environmental Hazards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: Minimize exposure to hazardous substances in the workplace and follow safety guidelines</a:t>
            </a:r>
            <a:r>
              <a:rPr lang="en-US" sz="2400" b="1" i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FF0000"/>
                </a:solidFill>
              </a:rPr>
              <a:t>Education and Awareness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: Stay informed about cancer prevention strategies, early warning signs, and risk factors. Educate yourself and others about cancer prevention to make informed choices.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9087" y="89452"/>
            <a:ext cx="11877261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i="1" dirty="0">
                <a:solidFill>
                  <a:srgbClr val="C00000"/>
                </a:solidFill>
              </a:rPr>
              <a:t>Tips For Cancer Prevention By Press Information </a:t>
            </a:r>
            <a:r>
              <a:rPr lang="en-IN" sz="3600" b="1" i="1" dirty="0" smtClean="0">
                <a:solidFill>
                  <a:srgbClr val="C00000"/>
                </a:solidFill>
              </a:rPr>
              <a:t>Bureau( </a:t>
            </a:r>
            <a:r>
              <a:rPr lang="en-IN" sz="3600" b="1" i="1" dirty="0">
                <a:solidFill>
                  <a:srgbClr val="C00000"/>
                </a:solidFill>
              </a:rPr>
              <a:t>PIB </a:t>
            </a:r>
            <a:r>
              <a:rPr lang="en-IN" sz="3600" b="1" i="1" dirty="0" smtClean="0">
                <a:solidFill>
                  <a:srgbClr val="C00000"/>
                </a:solidFill>
              </a:rPr>
              <a:t>)</a:t>
            </a:r>
            <a:endParaRPr lang="en-IN" sz="36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5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6" y="136525"/>
            <a:ext cx="11857383" cy="1325563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r>
              <a:rPr lang="en-IN" sz="4800" b="1" spc="600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Reference</a:t>
            </a:r>
            <a:r>
              <a:rPr lang="en-IN" b="1" spc="3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endParaRPr lang="en-IN" sz="4800" b="1" spc="3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70" y="1530626"/>
            <a:ext cx="11956774" cy="5188226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   </a:t>
            </a:r>
            <a:r>
              <a:rPr lang="en-US" b="1" dirty="0" err="1" smtClean="0"/>
              <a:t>Vahid</a:t>
            </a:r>
            <a:r>
              <a:rPr lang="en-US" b="1" dirty="0" smtClean="0"/>
              <a:t> </a:t>
            </a:r>
            <a:r>
              <a:rPr lang="en-US" b="1" dirty="0" err="1" smtClean="0"/>
              <a:t>Darvishi,Mahdi</a:t>
            </a:r>
            <a:r>
              <a:rPr lang="en-US" b="1" dirty="0" smtClean="0"/>
              <a:t> </a:t>
            </a:r>
            <a:r>
              <a:rPr lang="en-US" b="1" dirty="0" err="1" smtClean="0"/>
              <a:t>NavidBakhsh</a:t>
            </a:r>
            <a:r>
              <a:rPr lang="en-US" b="1" dirty="0"/>
              <a:t> , </a:t>
            </a:r>
            <a:r>
              <a:rPr lang="en-US" b="1" dirty="0" err="1" smtClean="0"/>
              <a:t>Saeid</a:t>
            </a:r>
            <a:r>
              <a:rPr lang="en-US" b="1" dirty="0" smtClean="0"/>
              <a:t> </a:t>
            </a:r>
            <a:r>
              <a:rPr lang="en-US" b="1" dirty="0" err="1" smtClean="0"/>
              <a:t>Amanpour</a:t>
            </a:r>
            <a:r>
              <a:rPr lang="en-US" b="1" dirty="0" smtClean="0"/>
              <a:t>, “</a:t>
            </a:r>
            <a:r>
              <a:rPr lang="en-US" dirty="0"/>
              <a:t>Heat and mass transfer in </a:t>
            </a:r>
            <a:r>
              <a:rPr lang="en-US" dirty="0" smtClean="0"/>
              <a:t>    the </a:t>
            </a:r>
            <a:r>
              <a:rPr lang="en-US" dirty="0"/>
              <a:t>hyperthermia cancer treatment by magnetic </a:t>
            </a:r>
            <a:r>
              <a:rPr lang="en-US" dirty="0" smtClean="0"/>
              <a:t>nanoparticles</a:t>
            </a:r>
            <a:r>
              <a:rPr lang="en-US" b="1" dirty="0" smtClean="0"/>
              <a:t>” </a:t>
            </a:r>
          </a:p>
          <a:p>
            <a:pPr marL="0" indent="0">
              <a:buNone/>
            </a:pPr>
            <a:r>
              <a:rPr lang="en-US" b="1" dirty="0" smtClean="0"/>
              <a:t>   </a:t>
            </a:r>
            <a:r>
              <a:rPr lang="en-US" sz="2400" b="1" i="1" dirty="0" smtClean="0"/>
              <a:t>URL</a:t>
            </a:r>
            <a:r>
              <a:rPr lang="en-US" b="1" dirty="0"/>
              <a:t>: </a:t>
            </a:r>
            <a:r>
              <a:rPr lang="en-US" b="1" dirty="0">
                <a:hlinkClick r:id="rId2"/>
              </a:rPr>
              <a:t>https://www.ncbi.nlm.nih.gov/pmc/articles/PMC8624640</a:t>
            </a:r>
            <a:r>
              <a:rPr lang="en-US" b="1" dirty="0" smtClean="0">
                <a:hlinkClick r:id="rId2"/>
              </a:rPr>
              <a:t>/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 smtClean="0"/>
              <a:t>   National </a:t>
            </a:r>
            <a:r>
              <a:rPr lang="en-IN" b="1" dirty="0"/>
              <a:t>Cancer Institute</a:t>
            </a:r>
            <a:r>
              <a:rPr lang="en-IN" dirty="0"/>
              <a:t> </a:t>
            </a:r>
            <a:r>
              <a:rPr lang="en-IN" dirty="0" smtClean="0"/>
              <a:t> </a:t>
            </a:r>
          </a:p>
          <a:p>
            <a:pPr marL="0" indent="0">
              <a:buNone/>
            </a:pPr>
            <a:r>
              <a:rPr lang="en-IN" u="sng" dirty="0" smtClean="0">
                <a:hlinkClick r:id="rId3"/>
              </a:rPr>
              <a:t>https</a:t>
            </a:r>
            <a:r>
              <a:rPr lang="en-IN" u="sng" dirty="0">
                <a:hlinkClick r:id="rId3"/>
              </a:rPr>
              <a:t>://</a:t>
            </a:r>
            <a:r>
              <a:rPr lang="en-IN" u="sng" dirty="0" smtClean="0">
                <a:hlinkClick r:id="rId3"/>
              </a:rPr>
              <a:t>www.cancer.gov/about-cancer/treatment/types</a:t>
            </a:r>
            <a:endParaRPr lang="en-IN" u="sng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   </a:t>
            </a:r>
            <a:r>
              <a:rPr lang="en-US" b="1" dirty="0" smtClean="0"/>
              <a:t>Animation video </a:t>
            </a:r>
            <a:r>
              <a:rPr lang="en-US" b="1" dirty="0"/>
              <a:t>of liver tumor radiofrequency ablation</a:t>
            </a:r>
          </a:p>
          <a:p>
            <a:pPr marL="0" indent="0">
              <a:buNone/>
            </a:pPr>
            <a:r>
              <a:rPr lang="en-US" dirty="0"/>
              <a:t>    (</a:t>
            </a:r>
            <a:r>
              <a:rPr lang="en-US" dirty="0">
                <a:hlinkClick r:id="rId4"/>
              </a:rPr>
              <a:t>https://www.youtube.com/watch?v=ghMfRYiDo9k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 </a:t>
            </a:r>
            <a:r>
              <a:rPr lang="en-US" b="1" dirty="0" smtClean="0"/>
              <a:t>Press Information Bureau</a:t>
            </a:r>
          </a:p>
          <a:p>
            <a:pPr marL="0" indent="0">
              <a:buNone/>
            </a:pPr>
            <a:r>
              <a:rPr lang="en-US" b="1" dirty="0"/>
              <a:t>  </a:t>
            </a:r>
            <a:r>
              <a:rPr lang="en-US" b="1" dirty="0" smtClean="0"/>
              <a:t>   </a:t>
            </a:r>
            <a:r>
              <a:rPr lang="en-US" sz="2400" b="1" i="1" dirty="0" smtClean="0"/>
              <a:t>URL</a:t>
            </a:r>
            <a:r>
              <a:rPr lang="en-US" b="1" dirty="0" smtClean="0"/>
              <a:t>:   </a:t>
            </a:r>
            <a:r>
              <a:rPr lang="en-US" b="1" dirty="0">
                <a:hlinkClick r:id="rId5"/>
              </a:rPr>
              <a:t>https://www.pib.gov.in</a:t>
            </a:r>
            <a:r>
              <a:rPr lang="en-US" b="1" dirty="0" smtClean="0">
                <a:hlinkClick r:id="rId5"/>
              </a:rPr>
              <a:t>/</a:t>
            </a:r>
            <a:r>
              <a:rPr lang="en-US" b="1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25841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E2E2E"/>
                </a:solidFill>
                <a:effectLst/>
                <a:latin typeface="NexusSans"/>
              </a:rPr>
              <a:t>, , 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E2E2E"/>
                </a:solidFill>
                <a:effectLst/>
                <a:latin typeface="NexusSans"/>
              </a:rPr>
              <a:t>, , 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185" y="168166"/>
            <a:ext cx="11866181" cy="65794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N" sz="8800" b="1" i="1" dirty="0" smtClean="0">
                <a:ln>
                  <a:solidFill>
                    <a:schemeClr val="tx1"/>
                  </a:solidFill>
                </a:ln>
                <a:latin typeface="Algerian" panose="04020705040A02060702" pitchFamily="82" charset="0"/>
              </a:rPr>
              <a:t>THANK</a:t>
            </a:r>
            <a:r>
              <a:rPr lang="en-IN" sz="8800" b="1" i="1" dirty="0" smtClean="0">
                <a:latin typeface="Algerian" panose="04020705040A02060702" pitchFamily="82" charset="0"/>
              </a:rPr>
              <a:t>  </a:t>
            </a:r>
            <a:r>
              <a:rPr lang="en-IN" sz="8800" b="1" i="1" dirty="0" smtClean="0">
                <a:ln>
                  <a:solidFill>
                    <a:schemeClr val="tx1"/>
                  </a:solidFill>
                </a:ln>
                <a:latin typeface="Algerian" panose="04020705040A02060702" pitchFamily="82" charset="0"/>
              </a:rPr>
              <a:t>YOU</a:t>
            </a:r>
            <a:endParaRPr lang="en-IN" sz="13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9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62633001"/>
              </p:ext>
            </p:extLst>
          </p:nvPr>
        </p:nvGraphicFramePr>
        <p:xfrm>
          <a:off x="461414" y="189186"/>
          <a:ext cx="4720185" cy="119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1948" r="-234" b="6370"/>
          <a:stretch/>
        </p:blipFill>
        <p:spPr>
          <a:xfrm>
            <a:off x="6651812" y="723867"/>
            <a:ext cx="4731214" cy="3921396"/>
          </a:xfrm>
          <a:effectLst>
            <a:outerShdw dist="317500" dir="15300000" sx="17000" sy="17000" algn="ctr" rotWithShape="0">
              <a:srgbClr val="000000"/>
            </a:outerShdw>
            <a:reflection stA="68000" endPos="50000" dir="5400000" sy="-100000" algn="bl" rotWithShape="0"/>
            <a:softEdge rad="127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81534093"/>
              </p:ext>
            </p:extLst>
          </p:nvPr>
        </p:nvGraphicFramePr>
        <p:xfrm>
          <a:off x="839787" y="1439917"/>
          <a:ext cx="4628683" cy="512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94040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" y="127000"/>
            <a:ext cx="11772900" cy="1130300"/>
          </a:xfr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/>
            </a:r>
            <a:br>
              <a:rPr lang="en-IN" sz="3200" b="1" dirty="0" smtClean="0"/>
            </a:br>
            <a:r>
              <a:rPr lang="en-IN" sz="7300" b="1" i="1" u="sng" spc="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ON CANCER BY WHO</a:t>
            </a:r>
            <a:endParaRPr lang="en-IN" sz="4000" b="1" i="1" u="sng" spc="3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082" y="1398494"/>
            <a:ext cx="11743018" cy="537769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endParaRPr lang="en-IN" sz="5100" b="1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5100" b="1" dirty="0" smtClean="0"/>
              <a:t>23 million people affected by cancer by 2030.</a:t>
            </a:r>
          </a:p>
          <a:p>
            <a:pPr algn="l"/>
            <a:endParaRPr lang="en-US" sz="45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4600" b="1" i="1" dirty="0" smtClean="0">
                <a:solidFill>
                  <a:schemeClr val="tx1"/>
                </a:solidFill>
              </a:rPr>
              <a:t>Cancer is a leading cause of death worldwide, accounting for nearly 10 million deaths in 2020, or nearly one in six deaths.</a:t>
            </a:r>
            <a:endParaRPr lang="en-US" sz="4000" b="1" i="1" dirty="0" smtClean="0">
              <a:solidFill>
                <a:schemeClr val="tx1"/>
              </a:solidFill>
            </a:endParaRPr>
          </a:p>
          <a:p>
            <a:pPr algn="l"/>
            <a:endParaRPr lang="en-US" sz="3100" b="1" i="1" dirty="0" smtClean="0">
              <a:solidFill>
                <a:schemeClr val="tx1"/>
              </a:solidFill>
            </a:endParaRPr>
          </a:p>
          <a:p>
            <a:pPr marL="1028700" lvl="1" indent="-571500" algn="l">
              <a:buFont typeface="Wingdings" panose="05000000000000000000" pitchFamily="2" charset="2"/>
              <a:buChar char="q"/>
            </a:pPr>
            <a:r>
              <a:rPr lang="en-US" sz="4100" b="1" dirty="0"/>
              <a:t>B</a:t>
            </a:r>
            <a:r>
              <a:rPr lang="en-US" sz="4100" b="1" dirty="0" smtClean="0">
                <a:solidFill>
                  <a:schemeClr val="tx1"/>
                </a:solidFill>
              </a:rPr>
              <a:t>reast </a:t>
            </a:r>
            <a:r>
              <a:rPr lang="en-US" sz="4100" b="1" dirty="0">
                <a:solidFill>
                  <a:schemeClr val="tx1"/>
                </a:solidFill>
              </a:rPr>
              <a:t>(2.26 million cases</a:t>
            </a:r>
            <a:r>
              <a:rPr lang="en-US" sz="4100" b="1" dirty="0" smtClean="0">
                <a:solidFill>
                  <a:schemeClr val="tx1"/>
                </a:solidFill>
              </a:rPr>
              <a:t>)</a:t>
            </a:r>
            <a:endParaRPr lang="en-US" sz="4100" b="1" dirty="0">
              <a:solidFill>
                <a:schemeClr val="tx1"/>
              </a:solidFill>
            </a:endParaRPr>
          </a:p>
          <a:p>
            <a:pPr marL="1028700" lvl="1" indent="-571500" algn="l">
              <a:buFont typeface="Wingdings" panose="05000000000000000000" pitchFamily="2" charset="2"/>
              <a:buChar char="q"/>
            </a:pPr>
            <a:r>
              <a:rPr lang="en-US" sz="4100" b="1" dirty="0"/>
              <a:t>L</a:t>
            </a:r>
            <a:r>
              <a:rPr lang="en-US" sz="4100" b="1" dirty="0" smtClean="0">
                <a:solidFill>
                  <a:schemeClr val="tx1"/>
                </a:solidFill>
              </a:rPr>
              <a:t>ung </a:t>
            </a:r>
            <a:r>
              <a:rPr lang="en-US" sz="4100" b="1" dirty="0">
                <a:solidFill>
                  <a:schemeClr val="tx1"/>
                </a:solidFill>
              </a:rPr>
              <a:t>(2.21 million cases</a:t>
            </a:r>
            <a:r>
              <a:rPr lang="en-US" sz="4100" b="1" dirty="0" smtClean="0">
                <a:solidFill>
                  <a:schemeClr val="tx1"/>
                </a:solidFill>
              </a:rPr>
              <a:t>)</a:t>
            </a:r>
            <a:endParaRPr lang="en-US" sz="4100" b="1" dirty="0">
              <a:solidFill>
                <a:schemeClr val="tx1"/>
              </a:solidFill>
            </a:endParaRPr>
          </a:p>
          <a:p>
            <a:pPr marL="1028700" lvl="1" indent="-571500" algn="l">
              <a:buFont typeface="Wingdings" panose="05000000000000000000" pitchFamily="2" charset="2"/>
              <a:buChar char="q"/>
            </a:pPr>
            <a:r>
              <a:rPr lang="en-US" sz="4100" b="1" dirty="0"/>
              <a:t>C</a:t>
            </a:r>
            <a:r>
              <a:rPr lang="en-US" sz="4100" b="1" dirty="0" smtClean="0">
                <a:solidFill>
                  <a:schemeClr val="tx1"/>
                </a:solidFill>
              </a:rPr>
              <a:t>olon </a:t>
            </a:r>
            <a:r>
              <a:rPr lang="en-US" sz="4100" b="1" dirty="0">
                <a:solidFill>
                  <a:schemeClr val="tx1"/>
                </a:solidFill>
              </a:rPr>
              <a:t>and rectum (1.93 million cases</a:t>
            </a:r>
            <a:r>
              <a:rPr lang="en-US" sz="4100" b="1" dirty="0" smtClean="0">
                <a:solidFill>
                  <a:schemeClr val="tx1"/>
                </a:solidFill>
              </a:rPr>
              <a:t>)</a:t>
            </a:r>
            <a:endParaRPr lang="en-US" sz="4100" b="1" dirty="0">
              <a:solidFill>
                <a:schemeClr val="tx1"/>
              </a:solidFill>
            </a:endParaRPr>
          </a:p>
          <a:p>
            <a:pPr marL="1028700" lvl="1" indent="-571500" algn="l">
              <a:buFont typeface="Wingdings" panose="05000000000000000000" pitchFamily="2" charset="2"/>
              <a:buChar char="q"/>
            </a:pPr>
            <a:r>
              <a:rPr lang="en-US" sz="4100" b="1" dirty="0"/>
              <a:t>P</a:t>
            </a:r>
            <a:r>
              <a:rPr lang="en-US" sz="4100" b="1" dirty="0" smtClean="0">
                <a:solidFill>
                  <a:schemeClr val="tx1"/>
                </a:solidFill>
              </a:rPr>
              <a:t>rostate </a:t>
            </a:r>
            <a:r>
              <a:rPr lang="en-US" sz="4100" b="1" dirty="0">
                <a:solidFill>
                  <a:schemeClr val="tx1"/>
                </a:solidFill>
              </a:rPr>
              <a:t>(1.41 million cases</a:t>
            </a:r>
            <a:r>
              <a:rPr lang="en-US" sz="4100" b="1" dirty="0" smtClean="0">
                <a:solidFill>
                  <a:schemeClr val="tx1"/>
                </a:solidFill>
              </a:rPr>
              <a:t>)</a:t>
            </a:r>
            <a:endParaRPr lang="en-US" sz="4100" b="1" dirty="0">
              <a:solidFill>
                <a:schemeClr val="tx1"/>
              </a:solidFill>
            </a:endParaRPr>
          </a:p>
          <a:p>
            <a:pPr marL="1028700" lvl="1" indent="-571500" algn="l">
              <a:buFont typeface="Wingdings" panose="05000000000000000000" pitchFamily="2" charset="2"/>
              <a:buChar char="q"/>
            </a:pPr>
            <a:r>
              <a:rPr lang="en-US" sz="4100" b="1" dirty="0"/>
              <a:t>S</a:t>
            </a:r>
            <a:r>
              <a:rPr lang="en-US" sz="4100" b="1" dirty="0" smtClean="0">
                <a:solidFill>
                  <a:schemeClr val="tx1"/>
                </a:solidFill>
              </a:rPr>
              <a:t>kin </a:t>
            </a:r>
            <a:r>
              <a:rPr lang="en-US" sz="4100" b="1" dirty="0">
                <a:solidFill>
                  <a:schemeClr val="tx1"/>
                </a:solidFill>
              </a:rPr>
              <a:t>(non-melanoma) (1.20 million cases</a:t>
            </a:r>
            <a:r>
              <a:rPr lang="en-US" sz="4100" b="1" dirty="0" smtClean="0">
                <a:solidFill>
                  <a:schemeClr val="tx1"/>
                </a:solidFill>
              </a:rPr>
              <a:t>)</a:t>
            </a:r>
            <a:endParaRPr lang="en-US" sz="4100" b="1" dirty="0">
              <a:solidFill>
                <a:schemeClr val="tx1"/>
              </a:solidFill>
            </a:endParaRPr>
          </a:p>
          <a:p>
            <a:pPr marL="1028700" lvl="1" indent="-571500" algn="l">
              <a:buFont typeface="Wingdings" panose="05000000000000000000" pitchFamily="2" charset="2"/>
              <a:buChar char="q"/>
            </a:pPr>
            <a:r>
              <a:rPr lang="en-US" sz="4100" b="1" dirty="0"/>
              <a:t>S</a:t>
            </a:r>
            <a:r>
              <a:rPr lang="en-US" sz="4100" b="1" dirty="0" smtClean="0">
                <a:solidFill>
                  <a:schemeClr val="tx1"/>
                </a:solidFill>
              </a:rPr>
              <a:t>tomach </a:t>
            </a:r>
            <a:r>
              <a:rPr lang="en-US" sz="4100" b="1" dirty="0">
                <a:solidFill>
                  <a:schemeClr val="tx1"/>
                </a:solidFill>
              </a:rPr>
              <a:t>(1.09 million cases</a:t>
            </a:r>
            <a:r>
              <a:rPr lang="en-US" sz="4100" b="1" dirty="0" smtClean="0">
                <a:solidFill>
                  <a:schemeClr val="tx1"/>
                </a:solidFill>
              </a:rPr>
              <a:t>)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3873500"/>
            <a:ext cx="3479799" cy="27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0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758" y="134754"/>
            <a:ext cx="11434812" cy="1251285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IN" sz="7200" b="1" i="1" u="sng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CANCER</a:t>
            </a:r>
            <a:r>
              <a:rPr lang="en-IN" sz="7200" b="1" i="1" u="sng" spc="600" dirty="0" smtClean="0">
                <a:solidFill>
                  <a:srgbClr val="FF0000"/>
                </a:solidFill>
              </a:rPr>
              <a:t> </a:t>
            </a:r>
            <a:r>
              <a:rPr lang="en-IN" sz="7200" b="1" i="1" u="sng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THERAPY</a:t>
            </a:r>
            <a:endParaRPr lang="en-IN" sz="7200" b="1" i="1" u="sng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50257" y="1549667"/>
            <a:ext cx="11434812" cy="5159141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3200" b="1" dirty="0" smtClean="0"/>
              <a:t>Standard Therapy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i="1" dirty="0" smtClean="0"/>
              <a:t>Surgical Treatment  </a:t>
            </a:r>
            <a:r>
              <a:rPr lang="en-IN" sz="2000" b="1" i="1" dirty="0" smtClean="0"/>
              <a:t> </a:t>
            </a:r>
            <a:r>
              <a:rPr lang="en-IN" dirty="0" smtClean="0">
                <a:sym typeface="Wingdings" panose="05000000000000000000" pitchFamily="2" charset="2"/>
              </a:rPr>
              <a:t>--&gt;</a:t>
            </a:r>
            <a:r>
              <a:rPr lang="en-IN" dirty="0" smtClean="0"/>
              <a:t> </a:t>
            </a:r>
            <a:r>
              <a:rPr lang="en-IN" i="1" dirty="0" smtClean="0"/>
              <a:t>75% to 90% not   suitable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i="1" dirty="0" smtClean="0"/>
              <a:t>Transplantation</a:t>
            </a:r>
            <a:r>
              <a:rPr lang="en-IN" dirty="0" smtClean="0"/>
              <a:t>        --&gt; </a:t>
            </a:r>
            <a:r>
              <a:rPr lang="en-IN" i="1" dirty="0" smtClean="0"/>
              <a:t>Inadequate donors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3200" b="1" dirty="0" smtClean="0"/>
              <a:t>Bridging Therapy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b="1" i="1" dirty="0" smtClean="0"/>
              <a:t>Limit cancer growth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b="1" i="1" dirty="0" smtClean="0"/>
              <a:t>Radio Frequency Ablation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b="1" i="1" dirty="0" err="1" smtClean="0"/>
              <a:t>Cryoablation</a:t>
            </a:r>
            <a:endParaRPr lang="en-IN" sz="2800" b="1" i="1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b="1" i="1" dirty="0" smtClean="0"/>
              <a:t>Micro Wave Ablation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b="1" i="1" dirty="0" smtClean="0"/>
              <a:t>Laser</a:t>
            </a:r>
          </a:p>
          <a:p>
            <a:pPr marL="0" indent="0">
              <a:buNone/>
            </a:pPr>
            <a:endParaRPr lang="en-IN" sz="3200" b="1" i="1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034013" y="3291840"/>
            <a:ext cx="6319787" cy="329184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3200" b="1" dirty="0" smtClean="0"/>
              <a:t>Minimal Cancer Inversion Treatment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 smtClean="0"/>
              <a:t>Recommended by </a:t>
            </a:r>
            <a:r>
              <a:rPr lang="en-IN" sz="2400" b="1" dirty="0"/>
              <a:t>Interventional </a:t>
            </a:r>
            <a:r>
              <a:rPr lang="en-IN" sz="2400" b="1" dirty="0" smtClean="0"/>
              <a:t>radiology (IR)</a:t>
            </a:r>
            <a:endParaRPr lang="en-IN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 smtClean="0"/>
              <a:t>Under Treatment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IN" sz="2400" b="1" dirty="0" smtClean="0"/>
              <a:t>Recurrence of tumour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 smtClean="0"/>
              <a:t>Over Treatment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IN" sz="2400" b="1" dirty="0" smtClean="0"/>
              <a:t>Kills unnecessary cells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78878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16540"/>
            <a:ext cx="11452270" cy="1202121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/>
            <a:r>
              <a:rPr lang="en-IN" sz="6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 FREQUENCY ABLATION  (RFA)</a:t>
            </a:r>
            <a:endParaRPr lang="en-IN" sz="60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 flipH="1">
            <a:off x="471634" y="2666199"/>
            <a:ext cx="5140271" cy="635268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 smtClean="0"/>
              <a:t>RFA Procedure 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85012" y="1540042"/>
            <a:ext cx="11434811" cy="1010653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 smtClean="0"/>
              <a:t>   It‘s most common method for cancer treatment.</a:t>
            </a:r>
            <a:endParaRPr lang="en-IN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 smtClean="0"/>
              <a:t>   It requires more experienced Interventional Radiology (IR).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flipH="1">
            <a:off x="5737410" y="2644588"/>
            <a:ext cx="6042211" cy="636494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i="1" dirty="0" smtClean="0"/>
              <a:t>RFA</a:t>
            </a:r>
            <a:r>
              <a:rPr lang="en-IN" sz="4000" i="1" dirty="0" smtClean="0"/>
              <a:t> Needle</a:t>
            </a:r>
            <a:endParaRPr lang="en-IN" sz="4000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5" y="3408307"/>
            <a:ext cx="5988424" cy="316999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48235" y="3379694"/>
            <a:ext cx="5127812" cy="3218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Radiofrequency ablation (RFA) uses heat to destroy </a:t>
            </a:r>
            <a:r>
              <a:rPr lang="en-US" sz="2000" b="1" dirty="0" smtClean="0">
                <a:solidFill>
                  <a:schemeClr val="tx1"/>
                </a:solidFill>
              </a:rPr>
              <a:t>tissue.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/>
                </a:solidFill>
              </a:rPr>
              <a:t>Radio </a:t>
            </a:r>
            <a:r>
              <a:rPr lang="en-US" sz="2000" b="1" dirty="0">
                <a:solidFill>
                  <a:schemeClr val="tx1"/>
                </a:solidFill>
              </a:rPr>
              <a:t>waves are sent through a precisely </a:t>
            </a:r>
            <a:r>
              <a:rPr lang="en-US" sz="2000" b="1" dirty="0" smtClean="0">
                <a:solidFill>
                  <a:schemeClr val="tx1"/>
                </a:solidFill>
              </a:rPr>
              <a:t>placed </a:t>
            </a:r>
            <a:r>
              <a:rPr lang="en-US" sz="2400" b="1" dirty="0" smtClean="0">
                <a:solidFill>
                  <a:srgbClr val="FF0000"/>
                </a:solidFill>
              </a:rPr>
              <a:t>RFA needle (Umbrella Shaped)</a:t>
            </a:r>
            <a:r>
              <a:rPr lang="en-US" sz="2000" b="1" dirty="0" smtClean="0">
                <a:solidFill>
                  <a:schemeClr val="tx1"/>
                </a:solidFill>
              </a:rPr>
              <a:t> to </a:t>
            </a:r>
            <a:r>
              <a:rPr lang="en-US" sz="2000" b="1" dirty="0">
                <a:solidFill>
                  <a:schemeClr val="tx1"/>
                </a:solidFill>
              </a:rPr>
              <a:t>heat an area of the </a:t>
            </a:r>
            <a:r>
              <a:rPr lang="en-US" sz="2000" b="1" dirty="0" smtClean="0">
                <a:solidFill>
                  <a:schemeClr val="tx1"/>
                </a:solidFill>
              </a:rPr>
              <a:t>nerve.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Radiofrequency ablation takes from 15 minutes to two hours to complete, depending on the treatment location and number of treatments performed</a:t>
            </a:r>
            <a:r>
              <a:rPr lang="en-US" sz="2000" b="1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b="1" dirty="0" smtClean="0">
              <a:solidFill>
                <a:schemeClr val="tx1"/>
              </a:solidFill>
            </a:endParaRP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8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4256377"/>
              </p:ext>
            </p:extLst>
          </p:nvPr>
        </p:nvGraphicFramePr>
        <p:xfrm>
          <a:off x="336332" y="157655"/>
          <a:ext cx="11414234" cy="122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videoplayback-1_YJmmD4w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8372" y="1424771"/>
            <a:ext cx="11445766" cy="4779087"/>
          </a:xfrm>
        </p:spPr>
      </p:pic>
    </p:spTree>
    <p:extLst>
      <p:ext uri="{BB962C8B-B14F-4D97-AF65-F5344CB8AC3E}">
        <p14:creationId xmlns:p14="http://schemas.microsoft.com/office/powerpoint/2010/main" val="17962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079360591"/>
              </p:ext>
            </p:extLst>
          </p:nvPr>
        </p:nvGraphicFramePr>
        <p:xfrm>
          <a:off x="412376" y="365125"/>
          <a:ext cx="1121484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857672"/>
              </p:ext>
            </p:extLst>
          </p:nvPr>
        </p:nvGraphicFramePr>
        <p:xfrm>
          <a:off x="833718" y="1843554"/>
          <a:ext cx="10542494" cy="3929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846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32390412"/>
              </p:ext>
            </p:extLst>
          </p:nvPr>
        </p:nvGraphicFramePr>
        <p:xfrm>
          <a:off x="176046" y="84084"/>
          <a:ext cx="11774215" cy="1324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89187" y="1502979"/>
            <a:ext cx="11771586" cy="5355021"/>
          </a:xfrm>
          <a:noFill/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3" t="-5997" r="-1176" b="-547"/>
          <a:stretch/>
        </p:blipFill>
        <p:spPr>
          <a:xfrm>
            <a:off x="7124683" y="1261240"/>
            <a:ext cx="4615371" cy="2617075"/>
          </a:xfrm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260634323"/>
              </p:ext>
            </p:extLst>
          </p:nvPr>
        </p:nvGraphicFramePr>
        <p:xfrm>
          <a:off x="1166647" y="1671145"/>
          <a:ext cx="5812221" cy="987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7" name="Rectangle 16"/>
          <p:cNvSpPr/>
          <p:nvPr/>
        </p:nvSpPr>
        <p:spPr>
          <a:xfrm>
            <a:off x="346841" y="2879835"/>
            <a:ext cx="6653049" cy="32161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Heat  flow in  a  solid  rod  with  circular  cross  section  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 smtClean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Perfectly  insulated  rod,  no  heat  escaped  radially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 smtClean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Heat  flow  along  the  axis  of  symmetry  of  the  rod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 smtClean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Initial  temperature  =  Room  temperature</a:t>
            </a:r>
            <a:endParaRPr lang="en-IN" sz="20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05" y="4193628"/>
            <a:ext cx="4934405" cy="2144110"/>
          </a:xfrm>
          <a:prstGeom prst="rect">
            <a:avLst/>
          </a:prstGeom>
        </p:spPr>
      </p:pic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3370239610"/>
              </p:ext>
            </p:extLst>
          </p:nvPr>
        </p:nvGraphicFramePr>
        <p:xfrm>
          <a:off x="7346730" y="6327228"/>
          <a:ext cx="3594538" cy="367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457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800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 one end temperature raised suddenly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800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Heat flows from </a:t>
                </a:r>
                <a:r>
                  <a:rPr lang="en-IN" sz="2800" b="1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hot to cold </a:t>
                </a:r>
                <a:r>
                  <a:rPr lang="en-IN" sz="2800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 </a:t>
                </a:r>
                <a:r>
                  <a:rPr lang="en-IN" sz="2800" b="1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Source to Tumour cell </a:t>
                </a:r>
                <a:r>
                  <a:rPr lang="en-IN" sz="2800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800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sz="2800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denotes the thickness of a section through  the rod is located at that point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800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2800" b="1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2800" b="1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800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Some of the heat is absorbed by the rod itself</a:t>
                </a:r>
              </a:p>
              <a:p>
                <a:r>
                  <a:rPr lang="en-IN" sz="2800" b="1" dirty="0" smtClean="0">
                    <a:solidFill>
                      <a:srgbClr val="00206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   </a:t>
                </a:r>
              </a:p>
              <a:p>
                <a:r>
                  <a:rPr lang="en-IN" sz="2800" b="1" dirty="0">
                    <a:solidFill>
                      <a:srgbClr val="00206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IN" sz="2800" b="1" dirty="0" smtClean="0">
                    <a:solidFill>
                      <a:srgbClr val="00206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∴</m:t>
                    </m:r>
                  </m:oMath>
                </a14:m>
                <a:r>
                  <a:rPr lang="en-IN" sz="2800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Heat flow at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IN" sz="28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Heat flow at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IN" sz="28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IN" sz="28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" r="35272" b="22132"/>
          <a:stretch/>
        </p:blipFill>
        <p:spPr>
          <a:xfrm>
            <a:off x="1271752" y="2063629"/>
            <a:ext cx="4719145" cy="13417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8372" y="4393324"/>
            <a:ext cx="6779172" cy="8828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39272" y="5405718"/>
            <a:ext cx="1090108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600" b="1" dirty="0" smtClean="0">
                <a:solidFill>
                  <a:srgbClr val="FF0000"/>
                </a:solidFill>
              </a:rPr>
              <a:t>According to the law of conservation of energy</a:t>
            </a: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800" i="1" dirty="0" smtClean="0"/>
              <a:t>Rate of change of heat content = net rate of heat conducted in &amp; out of the section</a:t>
            </a:r>
          </a:p>
        </p:txBody>
      </p:sp>
    </p:spTree>
    <p:extLst>
      <p:ext uri="{BB962C8B-B14F-4D97-AF65-F5344CB8AC3E}">
        <p14:creationId xmlns:p14="http://schemas.microsoft.com/office/powerpoint/2010/main" val="39637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2862</TotalTime>
  <Words>687</Words>
  <Application>Microsoft Office PowerPoint</Application>
  <PresentationFormat>Widescreen</PresentationFormat>
  <Paragraphs>136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Arial Black</vt:lpstr>
      <vt:lpstr>Calibri</vt:lpstr>
      <vt:lpstr>Calibri Light</vt:lpstr>
      <vt:lpstr>Cambria Math</vt:lpstr>
      <vt:lpstr>NexusSans</vt:lpstr>
      <vt:lpstr>Wingdings</vt:lpstr>
      <vt:lpstr>Office Theme</vt:lpstr>
      <vt:lpstr>PowerPoint Presentation</vt:lpstr>
      <vt:lpstr>PowerPoint Presentation</vt:lpstr>
      <vt:lpstr> REPORT ON CANCER BY WHO</vt:lpstr>
      <vt:lpstr>CANCER THERAPY</vt:lpstr>
      <vt:lpstr>RADIO FREQUENCY ABLATION  (RFA)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85</cp:revision>
  <dcterms:created xsi:type="dcterms:W3CDTF">2023-02-25T09:05:05Z</dcterms:created>
  <dcterms:modified xsi:type="dcterms:W3CDTF">2023-05-15T20:33:04Z</dcterms:modified>
</cp:coreProperties>
</file>